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59" r:id="rId2"/>
    <p:sldId id="410" r:id="rId3"/>
    <p:sldId id="360" r:id="rId4"/>
    <p:sldId id="395" r:id="rId5"/>
    <p:sldId id="412" r:id="rId6"/>
    <p:sldId id="448" r:id="rId7"/>
    <p:sldId id="450" r:id="rId8"/>
    <p:sldId id="413" r:id="rId9"/>
    <p:sldId id="325" r:id="rId10"/>
    <p:sldId id="414" r:id="rId11"/>
    <p:sldId id="417" r:id="rId12"/>
    <p:sldId id="418" r:id="rId13"/>
    <p:sldId id="419" r:id="rId14"/>
    <p:sldId id="420" r:id="rId15"/>
    <p:sldId id="421" r:id="rId16"/>
    <p:sldId id="422" r:id="rId17"/>
    <p:sldId id="454" r:id="rId18"/>
    <p:sldId id="408" r:id="rId19"/>
    <p:sldId id="437" r:id="rId20"/>
    <p:sldId id="423" r:id="rId21"/>
    <p:sldId id="424" r:id="rId22"/>
    <p:sldId id="439" r:id="rId23"/>
    <p:sldId id="440" r:id="rId24"/>
    <p:sldId id="426" r:id="rId25"/>
    <p:sldId id="427" r:id="rId26"/>
    <p:sldId id="428" r:id="rId27"/>
    <p:sldId id="429" r:id="rId28"/>
    <p:sldId id="455" r:id="rId29"/>
    <p:sldId id="409" r:id="rId30"/>
    <p:sldId id="430" r:id="rId31"/>
    <p:sldId id="441" r:id="rId32"/>
    <p:sldId id="433" r:id="rId33"/>
    <p:sldId id="443" r:id="rId34"/>
    <p:sldId id="445" r:id="rId35"/>
    <p:sldId id="453" r:id="rId36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B2257F-30C6-4E4A-C366-77805C83C911}" name="浩然 胡" initials="浩胡" userId="6129664c8929a5d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2060"/>
    <a:srgbClr val="34628E"/>
    <a:srgbClr val="15304C"/>
    <a:srgbClr val="AAD5E5"/>
    <a:srgbClr val="6A97B7"/>
    <a:srgbClr val="5E798A"/>
    <a:srgbClr val="5C7585"/>
    <a:srgbClr val="406678"/>
    <a:srgbClr val="EDF4F6"/>
    <a:srgbClr val="2552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74136" autoAdjust="0"/>
  </p:normalViewPr>
  <p:slideViewPr>
    <p:cSldViewPr snapToGrid="0">
      <p:cViewPr varScale="1">
        <p:scale>
          <a:sx n="59" d="100"/>
          <a:sy n="59" d="100"/>
        </p:scale>
        <p:origin x="1526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5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6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BD3912A-0475-5728-DB25-83370476F1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6CAB89-CE5B-1BA8-12DE-FEC9E7FA0C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80316-07C1-42A8-8E7D-F5AB842162C4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9C088B-DE41-07F4-748D-AAB5B515C1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623E05-16CC-A1DE-B5EC-54B9B89BCA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54433-959A-49A6-83B9-352240DC5C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132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D6912891-E71B-4E49-80F3-2F777A42B08D}" type="datetimeFigureOut">
              <a:rPr lang="zh-CN" altLang="en-US" smtClean="0"/>
              <a:t>2025/11/3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F4956D51-D475-47DF-825B-19B4689B72AB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8931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" panose="020B0500000000000000" pitchFamily="34" charset="-122"/>
        <a:ea typeface="思源黑体" panose="020B05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" panose="020B0500000000000000" pitchFamily="34" charset="-122"/>
        <a:ea typeface="思源黑体" panose="020B05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" panose="020B0500000000000000" pitchFamily="34" charset="-122"/>
        <a:ea typeface="思源黑体" panose="020B05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" panose="020B0500000000000000" pitchFamily="34" charset="-122"/>
        <a:ea typeface="思源黑体" panose="020B05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" panose="020B0500000000000000" pitchFamily="34" charset="-122"/>
        <a:ea typeface="思源黑体" panose="020B05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654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4CB05-047C-DD5E-70D0-580478024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B6054C-9C2D-10FE-BCCF-D245DE8B4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94BECB-49BA-C64C-910C-53B51D74D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8FBA4E-23CA-26A0-7CB2-C376C1ED8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045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86195-86D5-B3EB-EE0E-089161CBB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3B9303-8273-F866-3CB8-26F07D7D3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49D28F-4252-BBCF-C4CF-F9ED5F738D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2BDC70-234C-D3EB-7BDC-7E990D9068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139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544FD-E79E-254B-5F5B-D32F30760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28ED2B-1FB7-100A-B32C-13930B767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63BEEF-C554-3129-EB55-293C614B8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1F029E-CAF2-C6AB-4C42-890315661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751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7AEB3-994A-B887-80F6-0B6F6151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9FE3F9-7797-C95F-7533-6621E3B00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465EFE-8749-1D93-D160-CC111C9E0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46D6A1-9C33-956C-DCE2-689B874FB1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562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F2B74-30F1-0732-9846-A3E0385B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4B51EA-8DE0-96AE-83A9-F9C948C83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6C9C68-5226-9E18-3235-D099C7F1E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74DCF5-520E-A127-3381-64E6599112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757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B213C-EDB4-B22B-1E1F-AF8DF86BF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C34988-F4DE-0DD0-5A66-07CE01569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CCB06C-36C0-311E-4BD7-285427342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26F225-E2FC-2BEE-334B-B3921CE31A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34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156F3-5D7F-3FB9-5469-55DCA08B7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C34487-038A-7298-2551-1C78680729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15179B-3E4F-0CC0-3875-51D00B2F7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B0B273-EAD5-66DD-DFF2-F14C37F499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606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319F8-E24D-621A-BD6E-93DC03135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F9778B-1041-0FC7-8895-BC2FABDD2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BA1FA1-A17F-346B-52EF-7D3F5804F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4DCB0A-E152-D149-2E1E-6DE137D07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2744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250F1-B616-553D-CE50-880F6C629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B85222-1AD3-4E66-7A42-29C8E7FB7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E3BFE6-B78E-98BB-75BE-166787A71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17F889-47F5-01B6-369A-C87D8C92F5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8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36229-CCEB-D2D6-0C8B-5980977CC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1EBE1A-1831-F620-1E37-9DA7F10A27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C34CC34-46D3-7097-89D1-403DF0A30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D1DDC1-A6AD-CE4B-1F9E-D18C2A8A77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832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68648-B702-5AF0-B7C4-124D543D0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868469-5834-F1E9-442F-834CBD68B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D13A21-C33F-070F-4A39-85EE32080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60C899-98A4-DEE3-1E97-C86A45A25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82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F88C2-60DB-8E7E-2244-3DF069DAE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EF2195-45D8-2024-2E53-72CE20D05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61B3CCD-25D3-0A7A-E64E-E06B07793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B40C28-9ADF-FB34-0103-79BAC982E8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89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317F-A904-5791-C64C-FC0A8EAAB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A65087-3272-B22A-535A-245F5259D4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10570B3-F311-A1B3-4849-C43268C16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151E8F-C8AD-1688-B992-80207253E3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0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B79CF-FCC5-2A1B-679B-074728BBA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4837C4-4F5B-3E99-8408-D99F003B18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A3C185-7F18-CDA7-CD89-1D2AB2088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892773-9747-09AA-4184-B22F27DA46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800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CD97E-DE46-8164-E444-CE797A588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741F66-F931-3337-5F8B-76D360E19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E61E77-579E-9CC4-0200-EB0D7F0B1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F1BE4A-4415-CC29-2C98-06692EF166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117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F69E9-BE2A-56B5-9647-1AF57B80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EC5C99-B24A-E35B-F11F-501A1CD698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847D4A2-AF3D-0B67-EB0F-D935D6321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BBEF58-3222-760A-C836-EE8276A71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4720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F999C-8C3D-2EAF-6F0E-B7AE9EC58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1DF56E-745F-DBD2-E1F2-EF90B9DA4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C528279-6051-F94F-FBE9-CFBE0AC33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416497-7EC2-8C9B-CA7F-440EE27E4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902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881C1-EC11-DD5B-DB10-33679F3E7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6ACBB5-51CE-6343-7BA6-5E7B609FF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A957753-3352-98B8-D1FF-893E99CF6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CF6348-C93B-EED6-6666-0C884E4DD2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23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F5EA6-A09F-4F70-9367-6559E19A3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1B7724-8B98-E1C0-46F9-84C825FB3C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79275E-E921-F550-A0E7-965E80052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D6BB1F-AC49-5297-A1D1-6DABF13544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723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FECDE-5187-B787-72F5-F855E25D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E23C8E6-82FB-4908-A3C6-4CD81FCB75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8E8CC32-DFBD-F05F-93B1-6C8AD01F9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3E0B1F-7C14-4E79-0C31-977DB3478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3942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A720D-8836-AAE3-9A3C-3C876199B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36274C-D468-78D1-0721-7250C8C68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E93821F-51C8-89D7-B043-1F2E9F411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334DC0-1215-9ABD-FAC9-EE8425DEC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03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511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82CFE-7EDC-6472-6C6E-1E4AE4783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CC19BD-4887-00E2-9820-0108100B4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4E348C4-F4EF-9BC8-CA79-06D12E415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454133-853F-3C18-22AB-9E84AD7625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081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22492-8177-2D75-F7CE-B808B5C52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06FB90-F64D-8E9D-0B9A-E3136A50DD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700A51-856B-75F4-3FBD-ADE0A0917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>
              <a:solidFill>
                <a:schemeClr val="tx1"/>
              </a:solidFill>
              <a:effectLst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EA4DF6-DE16-3F3C-4CFF-839F8156B5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3033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6A3CB-E97A-8EA3-4EFB-4C4C38C4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02339EE-D950-5A95-E3A5-8A863180F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12C7DE-7EBE-9B97-BB06-0D0CCA240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1ACC84-1C72-7724-D3BC-0109992B6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34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BCAEA-6EDC-5A5F-5571-A94494606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3EC20F-9197-F24F-6E0F-31F98B1B1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308545A-66D0-6A72-94F0-CAB180B41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454FCE-662F-90F7-B6DB-C0AE9B0E77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26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C782E-1B9F-203C-0E55-6B492A6CC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7473DB4-6745-196D-4DF0-D4827BB47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166875-BE56-73CF-2573-79520124E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2465DA-8BFC-3E1B-0BBA-DE34C4E702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333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1493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0789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578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19906-0B34-2278-35FD-8535DBABF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88D3FE-41C1-AA85-472A-9D87DE75E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A819AC9-A9FC-6670-D662-07EECD16F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DCF57-38CC-AC76-458C-93BBC403F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874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C85DC-5A6E-4E1C-8983-F0A5DA8EB4C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6D51-D475-47DF-825B-19B4689B72AB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5447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9D39-B838-4966-9F85-0316DACF3191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472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 userDrawn="1"/>
        </p:nvSpPr>
        <p:spPr>
          <a:xfrm rot="16200000">
            <a:off x="646413" y="9679"/>
            <a:ext cx="668080" cy="648721"/>
          </a:xfrm>
          <a:prstGeom prst="triangle">
            <a:avLst/>
          </a:prstGeom>
          <a:solidFill>
            <a:srgbClr val="15304C"/>
          </a:solidFill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222992" y="976760"/>
            <a:ext cx="10530316" cy="0"/>
          </a:xfrm>
          <a:prstGeom prst="line">
            <a:avLst/>
          </a:prstGeom>
          <a:ln w="12700">
            <a:solidFill>
              <a:srgbClr val="AAD5E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 userDrawn="1"/>
        </p:nvSpPr>
        <p:spPr>
          <a:xfrm>
            <a:off x="9502637" y="327518"/>
            <a:ext cx="2618401" cy="6335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0" i="1" dirty="0">
                <a:solidFill>
                  <a:srgbClr val="34628E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拼搏成就 </a:t>
            </a:r>
            <a:r>
              <a:rPr lang="zh-CN" altLang="en-US" sz="3200" b="0" i="1" u="none" dirty="0">
                <a:solidFill>
                  <a:srgbClr val="15304C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梦想</a:t>
            </a:r>
            <a:endParaRPr lang="zh-CN" altLang="en-US" sz="3600" b="0" i="1" u="none" dirty="0">
              <a:solidFill>
                <a:srgbClr val="15304C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5" name="等腰三角形 4"/>
          <p:cNvSpPr/>
          <p:nvPr userDrawn="1"/>
        </p:nvSpPr>
        <p:spPr>
          <a:xfrm rot="5400000">
            <a:off x="-9680" y="9679"/>
            <a:ext cx="668080" cy="648721"/>
          </a:xfrm>
          <a:prstGeom prst="triangle">
            <a:avLst/>
          </a:prstGeom>
          <a:solidFill>
            <a:srgbClr val="6A97B7"/>
          </a:solidFill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sp>
        <p:nvSpPr>
          <p:cNvPr id="6" name="等腰三角形 5"/>
          <p:cNvSpPr/>
          <p:nvPr userDrawn="1"/>
        </p:nvSpPr>
        <p:spPr>
          <a:xfrm rot="16200000">
            <a:off x="-9680" y="341655"/>
            <a:ext cx="668080" cy="648721"/>
          </a:xfrm>
          <a:prstGeom prst="triangle">
            <a:avLst/>
          </a:prstGeom>
          <a:solidFill>
            <a:srgbClr val="AAD5E5"/>
          </a:solidFill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sp>
        <p:nvSpPr>
          <p:cNvPr id="7" name="等腰三角形 6"/>
          <p:cNvSpPr/>
          <p:nvPr userDrawn="1"/>
        </p:nvSpPr>
        <p:spPr>
          <a:xfrm rot="5400000">
            <a:off x="192923" y="813285"/>
            <a:ext cx="462497" cy="449096"/>
          </a:xfrm>
          <a:prstGeom prst="triangle">
            <a:avLst/>
          </a:prstGeom>
          <a:solidFill>
            <a:srgbClr val="5E798A"/>
          </a:solidFill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1224283" y="727557"/>
            <a:ext cx="161060" cy="156393"/>
          </a:xfrm>
          <a:prstGeom prst="triangle">
            <a:avLst/>
          </a:prstGeom>
          <a:solidFill>
            <a:srgbClr val="AAD5E5"/>
          </a:solidFill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sp>
        <p:nvSpPr>
          <p:cNvPr id="9" name="等腰三角形 8"/>
          <p:cNvSpPr/>
          <p:nvPr userDrawn="1"/>
        </p:nvSpPr>
        <p:spPr>
          <a:xfrm rot="5400000">
            <a:off x="1348783" y="474747"/>
            <a:ext cx="209468" cy="203399"/>
          </a:xfrm>
          <a:prstGeom prst="triangle">
            <a:avLst/>
          </a:prstGeom>
          <a:solidFill>
            <a:srgbClr val="34628E"/>
          </a:solidFill>
          <a:ln w="127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sp>
        <p:nvSpPr>
          <p:cNvPr id="10" name="直角三角形 9"/>
          <p:cNvSpPr/>
          <p:nvPr userDrawn="1"/>
        </p:nvSpPr>
        <p:spPr>
          <a:xfrm flipH="1">
            <a:off x="11631561" y="6337540"/>
            <a:ext cx="560939" cy="534528"/>
          </a:xfrm>
          <a:prstGeom prst="rtTriangle">
            <a:avLst/>
          </a:prstGeom>
          <a:solidFill>
            <a:srgbClr val="6A9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 dirty="0">
              <a:solidFill>
                <a:schemeClr val="bg2">
                  <a:lumMod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1" name="TextBox 15"/>
          <p:cNvSpPr txBox="1"/>
          <p:nvPr userDrawn="1"/>
        </p:nvSpPr>
        <p:spPr>
          <a:xfrm>
            <a:off x="11591363" y="6594827"/>
            <a:ext cx="893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000" b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‹#›</a:t>
            </a:fld>
            <a:r>
              <a:rPr lang="zh-CN" altLang="en-US" sz="1000" b="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088782-2B32-4233-814D-CED713BD12C4}" type="datetimeFigureOut">
              <a:rPr lang="zh-CN" altLang="en-US" smtClean="0"/>
              <a:t>2025/11/3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934215-EF33-4E28-8D1D-CB1C76F570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39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microsoft.com/office/2017/06/relationships/model3d" Target="../media/model3d1.glb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5.xml"/><Relationship Id="rId7" Type="http://schemas.openxmlformats.org/officeDocument/2006/relationships/image" Target="../media/image4.jpeg"/><Relationship Id="rId12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microsoft.com/office/2017/06/relationships/model3d" Target="../media/model3d2.glb"/><Relationship Id="rId10" Type="http://schemas.microsoft.com/office/2017/06/relationships/model3d" Target="../media/model3d4.glb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678F2D5-AD65-34C6-BBC3-04B9C7B4EE8C}"/>
              </a:ext>
            </a:extLst>
          </p:cNvPr>
          <p:cNvGrpSpPr/>
          <p:nvPr/>
        </p:nvGrpSpPr>
        <p:grpSpPr>
          <a:xfrm>
            <a:off x="-206548" y="4194056"/>
            <a:ext cx="4706782" cy="3534615"/>
            <a:chOff x="-206548" y="4194056"/>
            <a:chExt cx="4706782" cy="3534615"/>
          </a:xfrm>
        </p:grpSpPr>
        <p:sp>
          <p:nvSpPr>
            <p:cNvPr id="4" name="等腰三角形 3"/>
            <p:cNvSpPr/>
            <p:nvPr/>
          </p:nvSpPr>
          <p:spPr>
            <a:xfrm rot="13500000" flipH="1">
              <a:off x="-807365" y="5976049"/>
              <a:ext cx="2353439" cy="1151805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-440637" y="5105435"/>
              <a:ext cx="1581142" cy="773832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>
              <a:off x="-130465" y="4394031"/>
              <a:ext cx="783315" cy="383365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flipH="1">
              <a:off x="1559218" y="5878380"/>
              <a:ext cx="2211437" cy="1082307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flipH="1" flipV="1">
              <a:off x="954705" y="5868198"/>
              <a:ext cx="1010336" cy="494472"/>
            </a:xfrm>
            <a:prstGeom prst="triangle">
              <a:avLst/>
            </a:prstGeom>
            <a:solidFill>
              <a:srgbClr val="5C7585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flipH="1" flipV="1">
              <a:off x="3444101" y="6282922"/>
              <a:ext cx="1056133" cy="516886"/>
            </a:xfrm>
            <a:prstGeom prst="triangle">
              <a:avLst/>
            </a:prstGeom>
            <a:solidFill>
              <a:srgbClr val="406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flipH="1">
              <a:off x="1965041" y="5612967"/>
              <a:ext cx="521503" cy="255231"/>
            </a:xfrm>
            <a:prstGeom prst="triangle">
              <a:avLst/>
            </a:prstGeom>
            <a:solidFill>
              <a:srgbClr val="CEECF6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8100000">
              <a:off x="1019887" y="5322447"/>
              <a:ext cx="801713" cy="436123"/>
            </a:xfrm>
            <a:prstGeom prst="triangle">
              <a:avLst/>
            </a:prstGeom>
            <a:solidFill>
              <a:srgbClr val="406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 flipH="1" flipV="1">
              <a:off x="81581" y="5800552"/>
              <a:ext cx="1247930" cy="1243420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40218" y="4770336"/>
              <a:ext cx="998671" cy="1033643"/>
            </a:xfrm>
            <a:prstGeom prst="line">
              <a:avLst/>
            </a:prstGeom>
            <a:ln w="127000">
              <a:solidFill>
                <a:srgbClr val="406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等腰三角形 13"/>
            <p:cNvSpPr/>
            <p:nvPr/>
          </p:nvSpPr>
          <p:spPr>
            <a:xfrm rot="8100000" flipH="1" flipV="1">
              <a:off x="-51454" y="4563534"/>
              <a:ext cx="1582054" cy="774278"/>
            </a:xfrm>
            <a:prstGeom prst="triangle">
              <a:avLst/>
            </a:prstGeom>
            <a:solidFill>
              <a:srgbClr val="A6E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067382" y="-461331"/>
            <a:ext cx="4324264" cy="3789396"/>
            <a:chOff x="7349850" y="-527648"/>
            <a:chExt cx="5064460" cy="4438036"/>
          </a:xfrm>
          <a:effectLst>
            <a:outerShdw blurRad="101600" dist="38100" dir="8100000" algn="tr" rotWithShape="0">
              <a:prstClr val="black">
                <a:alpha val="25000"/>
              </a:prstClr>
            </a:outerShdw>
          </a:effectLst>
        </p:grpSpPr>
        <p:sp>
          <p:nvSpPr>
            <p:cNvPr id="16" name="等腰三角形 15"/>
            <p:cNvSpPr/>
            <p:nvPr/>
          </p:nvSpPr>
          <p:spPr>
            <a:xfrm flipH="1" flipV="1">
              <a:off x="7873605" y="1766"/>
              <a:ext cx="3219910" cy="1575868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3500000" flipH="1">
              <a:off x="10057663" y="2840351"/>
              <a:ext cx="1067006" cy="522207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flipH="1">
              <a:off x="7349850" y="872131"/>
              <a:ext cx="1441527" cy="705503"/>
            </a:xfrm>
            <a:prstGeom prst="triangle">
              <a:avLst/>
            </a:prstGeom>
            <a:solidFill>
              <a:srgbClr val="5E7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13500000" flipV="1">
              <a:off x="10832788" y="2423068"/>
              <a:ext cx="1997188" cy="977451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 flipH="1">
              <a:off x="9476420" y="238889"/>
              <a:ext cx="2739165" cy="1340584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 flipH="1" flipV="1">
              <a:off x="7697751" y="-527648"/>
              <a:ext cx="2689198" cy="2679479"/>
            </a:xfrm>
            <a:prstGeom prst="line">
              <a:avLst/>
            </a:prstGeom>
            <a:ln w="127000">
              <a:gradFill>
                <a:gsLst>
                  <a:gs pos="67000">
                    <a:schemeClr val="accent1">
                      <a:lumMod val="5000"/>
                      <a:lumOff val="95000"/>
                    </a:schemeClr>
                  </a:gs>
                  <a:gs pos="67000">
                    <a:srgbClr val="CEECF6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10388077" y="142228"/>
              <a:ext cx="2026233" cy="2097193"/>
            </a:xfrm>
            <a:prstGeom prst="line">
              <a:avLst/>
            </a:prstGeom>
            <a:ln w="127000">
              <a:solidFill>
                <a:srgbClr val="3462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等腰三角形 47"/>
            <p:cNvSpPr/>
            <p:nvPr/>
          </p:nvSpPr>
          <p:spPr>
            <a:xfrm rot="16200000" flipH="1">
              <a:off x="11547484" y="1839802"/>
              <a:ext cx="833257" cy="407807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595015" y="2876702"/>
            <a:ext cx="743983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PhD Application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880072" y="4286883"/>
            <a:ext cx="2634848" cy="369332"/>
            <a:chOff x="6856494" y="3927163"/>
            <a:chExt cx="2634848" cy="369332"/>
          </a:xfrm>
        </p:grpSpPr>
        <p:sp>
          <p:nvSpPr>
            <p:cNvPr id="27" name="TextBox 84"/>
            <p:cNvSpPr txBox="1"/>
            <p:nvPr>
              <p:custDataLst>
                <p:tags r:id="rId1"/>
              </p:custDataLst>
            </p:nvPr>
          </p:nvSpPr>
          <p:spPr>
            <a:xfrm>
              <a:off x="7197124" y="3927163"/>
              <a:ext cx="2294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Applicant: Haoran Hu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6856494" y="4012027"/>
              <a:ext cx="223450" cy="223450"/>
              <a:chOff x="5115123" y="4400234"/>
              <a:chExt cx="223450" cy="223450"/>
            </a:xfrm>
          </p:grpSpPr>
          <p:sp>
            <p:nvSpPr>
              <p:cNvPr id="29" name="矩形 28"/>
              <p:cNvSpPr/>
              <p:nvPr/>
            </p:nvSpPr>
            <p:spPr>
              <a:xfrm rot="2700000">
                <a:off x="5115123" y="4400234"/>
                <a:ext cx="223450" cy="223450"/>
              </a:xfrm>
              <a:prstGeom prst="rect">
                <a:avLst/>
              </a:prstGeom>
              <a:solidFill>
                <a:srgbClr val="406678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cs"/>
                </a:endParaRPr>
              </a:p>
            </p:txBody>
          </p:sp>
          <p:sp>
            <p:nvSpPr>
              <p:cNvPr id="30" name="椭圆 8"/>
              <p:cNvSpPr/>
              <p:nvPr/>
            </p:nvSpPr>
            <p:spPr>
              <a:xfrm>
                <a:off x="5152158" y="4451504"/>
                <a:ext cx="149381" cy="120910"/>
              </a:xfrm>
              <a:custGeom>
                <a:avLst/>
                <a:gdLst>
                  <a:gd name="connsiteX0" fmla="*/ 355420 w 607568"/>
                  <a:gd name="connsiteY0" fmla="*/ 250307 h 491771"/>
                  <a:gd name="connsiteX1" fmla="*/ 352312 w 607568"/>
                  <a:gd name="connsiteY1" fmla="*/ 251812 h 491771"/>
                  <a:gd name="connsiteX2" fmla="*/ 321042 w 607568"/>
                  <a:gd name="connsiteY2" fmla="*/ 289814 h 491771"/>
                  <a:gd name="connsiteX3" fmla="*/ 321513 w 607568"/>
                  <a:gd name="connsiteY3" fmla="*/ 295364 h 491771"/>
                  <a:gd name="connsiteX4" fmla="*/ 369736 w 607568"/>
                  <a:gd name="connsiteY4" fmla="*/ 338257 h 491771"/>
                  <a:gd name="connsiteX5" fmla="*/ 371997 w 607568"/>
                  <a:gd name="connsiteY5" fmla="*/ 339104 h 491771"/>
                  <a:gd name="connsiteX6" fmla="*/ 373127 w 607568"/>
                  <a:gd name="connsiteY6" fmla="*/ 338916 h 491771"/>
                  <a:gd name="connsiteX7" fmla="*/ 375293 w 607568"/>
                  <a:gd name="connsiteY7" fmla="*/ 336282 h 491771"/>
                  <a:gd name="connsiteX8" fmla="*/ 383676 w 607568"/>
                  <a:gd name="connsiteY8" fmla="*/ 279467 h 491771"/>
                  <a:gd name="connsiteX9" fmla="*/ 376424 w 607568"/>
                  <a:gd name="connsiteY9" fmla="*/ 263287 h 491771"/>
                  <a:gd name="connsiteX10" fmla="*/ 357681 w 607568"/>
                  <a:gd name="connsiteY10" fmla="*/ 250965 h 491771"/>
                  <a:gd name="connsiteX11" fmla="*/ 355420 w 607568"/>
                  <a:gd name="connsiteY11" fmla="*/ 250307 h 491771"/>
                  <a:gd name="connsiteX12" fmla="*/ 258879 w 607568"/>
                  <a:gd name="connsiteY12" fmla="*/ 250307 h 491771"/>
                  <a:gd name="connsiteX13" fmla="*/ 256712 w 607568"/>
                  <a:gd name="connsiteY13" fmla="*/ 250965 h 491771"/>
                  <a:gd name="connsiteX14" fmla="*/ 237969 w 607568"/>
                  <a:gd name="connsiteY14" fmla="*/ 263287 h 491771"/>
                  <a:gd name="connsiteX15" fmla="*/ 230717 w 607568"/>
                  <a:gd name="connsiteY15" fmla="*/ 279467 h 491771"/>
                  <a:gd name="connsiteX16" fmla="*/ 239100 w 607568"/>
                  <a:gd name="connsiteY16" fmla="*/ 336282 h 491771"/>
                  <a:gd name="connsiteX17" fmla="*/ 241266 w 607568"/>
                  <a:gd name="connsiteY17" fmla="*/ 338916 h 491771"/>
                  <a:gd name="connsiteX18" fmla="*/ 242396 w 607568"/>
                  <a:gd name="connsiteY18" fmla="*/ 339104 h 491771"/>
                  <a:gd name="connsiteX19" fmla="*/ 244657 w 607568"/>
                  <a:gd name="connsiteY19" fmla="*/ 338257 h 491771"/>
                  <a:gd name="connsiteX20" fmla="*/ 292880 w 607568"/>
                  <a:gd name="connsiteY20" fmla="*/ 295364 h 491771"/>
                  <a:gd name="connsiteX21" fmla="*/ 293351 w 607568"/>
                  <a:gd name="connsiteY21" fmla="*/ 289814 h 491771"/>
                  <a:gd name="connsiteX22" fmla="*/ 261987 w 607568"/>
                  <a:gd name="connsiteY22" fmla="*/ 251812 h 491771"/>
                  <a:gd name="connsiteX23" fmla="*/ 258879 w 607568"/>
                  <a:gd name="connsiteY23" fmla="*/ 250307 h 491771"/>
                  <a:gd name="connsiteX24" fmla="*/ 500465 w 607568"/>
                  <a:gd name="connsiteY24" fmla="*/ 66049 h 491771"/>
                  <a:gd name="connsiteX25" fmla="*/ 565743 w 607568"/>
                  <a:gd name="connsiteY25" fmla="*/ 130673 h 491771"/>
                  <a:gd name="connsiteX26" fmla="*/ 566120 w 607568"/>
                  <a:gd name="connsiteY26" fmla="*/ 130673 h 491771"/>
                  <a:gd name="connsiteX27" fmla="*/ 580250 w 607568"/>
                  <a:gd name="connsiteY27" fmla="*/ 160962 h 491771"/>
                  <a:gd name="connsiteX28" fmla="*/ 560939 w 607568"/>
                  <a:gd name="connsiteY28" fmla="*/ 182503 h 491771"/>
                  <a:gd name="connsiteX29" fmla="*/ 531927 w 607568"/>
                  <a:gd name="connsiteY29" fmla="*/ 223799 h 491771"/>
                  <a:gd name="connsiteX30" fmla="*/ 528253 w 607568"/>
                  <a:gd name="connsiteY30" fmla="*/ 234240 h 491771"/>
                  <a:gd name="connsiteX31" fmla="*/ 530797 w 607568"/>
                  <a:gd name="connsiteY31" fmla="*/ 246281 h 491771"/>
                  <a:gd name="connsiteX32" fmla="*/ 545868 w 607568"/>
                  <a:gd name="connsiteY32" fmla="*/ 261143 h 491771"/>
                  <a:gd name="connsiteX33" fmla="*/ 558961 w 607568"/>
                  <a:gd name="connsiteY33" fmla="*/ 263777 h 491771"/>
                  <a:gd name="connsiteX34" fmla="*/ 597299 w 607568"/>
                  <a:gd name="connsiteY34" fmla="*/ 301968 h 491771"/>
                  <a:gd name="connsiteX35" fmla="*/ 607002 w 607568"/>
                  <a:gd name="connsiteY35" fmla="*/ 350788 h 491771"/>
                  <a:gd name="connsiteX36" fmla="*/ 601256 w 607568"/>
                  <a:gd name="connsiteY36" fmla="*/ 373835 h 491771"/>
                  <a:gd name="connsiteX37" fmla="*/ 579685 w 607568"/>
                  <a:gd name="connsiteY37" fmla="*/ 384088 h 491771"/>
                  <a:gd name="connsiteX38" fmla="*/ 490386 w 607568"/>
                  <a:gd name="connsiteY38" fmla="*/ 384088 h 491771"/>
                  <a:gd name="connsiteX39" fmla="*/ 467685 w 607568"/>
                  <a:gd name="connsiteY39" fmla="*/ 310058 h 491771"/>
                  <a:gd name="connsiteX40" fmla="*/ 431702 w 607568"/>
                  <a:gd name="connsiteY40" fmla="*/ 267445 h 491771"/>
                  <a:gd name="connsiteX41" fmla="*/ 441969 w 607568"/>
                  <a:gd name="connsiteY41" fmla="*/ 263777 h 491771"/>
                  <a:gd name="connsiteX42" fmla="*/ 455157 w 607568"/>
                  <a:gd name="connsiteY42" fmla="*/ 261237 h 491771"/>
                  <a:gd name="connsiteX43" fmla="*/ 470228 w 607568"/>
                  <a:gd name="connsiteY43" fmla="*/ 246281 h 491771"/>
                  <a:gd name="connsiteX44" fmla="*/ 472677 w 607568"/>
                  <a:gd name="connsiteY44" fmla="*/ 234240 h 491771"/>
                  <a:gd name="connsiteX45" fmla="*/ 469098 w 607568"/>
                  <a:gd name="connsiteY45" fmla="*/ 223893 h 491771"/>
                  <a:gd name="connsiteX46" fmla="*/ 439991 w 607568"/>
                  <a:gd name="connsiteY46" fmla="*/ 182503 h 491771"/>
                  <a:gd name="connsiteX47" fmla="*/ 426144 w 607568"/>
                  <a:gd name="connsiteY47" fmla="*/ 172720 h 491771"/>
                  <a:gd name="connsiteX48" fmla="*/ 441404 w 607568"/>
                  <a:gd name="connsiteY48" fmla="*/ 143278 h 491771"/>
                  <a:gd name="connsiteX49" fmla="*/ 439708 w 607568"/>
                  <a:gd name="connsiteY49" fmla="*/ 107438 h 491771"/>
                  <a:gd name="connsiteX50" fmla="*/ 500465 w 607568"/>
                  <a:gd name="connsiteY50" fmla="*/ 66049 h 491771"/>
                  <a:gd name="connsiteX51" fmla="*/ 107100 w 607568"/>
                  <a:gd name="connsiteY51" fmla="*/ 66049 h 491771"/>
                  <a:gd name="connsiteX52" fmla="*/ 171341 w 607568"/>
                  <a:gd name="connsiteY52" fmla="*/ 123618 h 491771"/>
                  <a:gd name="connsiteX53" fmla="*/ 172849 w 607568"/>
                  <a:gd name="connsiteY53" fmla="*/ 143278 h 491771"/>
                  <a:gd name="connsiteX54" fmla="*/ 184246 w 607568"/>
                  <a:gd name="connsiteY54" fmla="*/ 168205 h 491771"/>
                  <a:gd name="connsiteX55" fmla="*/ 167574 w 607568"/>
                  <a:gd name="connsiteY55" fmla="*/ 182503 h 491771"/>
                  <a:gd name="connsiteX56" fmla="*/ 138468 w 607568"/>
                  <a:gd name="connsiteY56" fmla="*/ 223799 h 491771"/>
                  <a:gd name="connsiteX57" fmla="*/ 134794 w 607568"/>
                  <a:gd name="connsiteY57" fmla="*/ 234240 h 491771"/>
                  <a:gd name="connsiteX58" fmla="*/ 137337 w 607568"/>
                  <a:gd name="connsiteY58" fmla="*/ 246281 h 491771"/>
                  <a:gd name="connsiteX59" fmla="*/ 152408 w 607568"/>
                  <a:gd name="connsiteY59" fmla="*/ 261143 h 491771"/>
                  <a:gd name="connsiteX60" fmla="*/ 165596 w 607568"/>
                  <a:gd name="connsiteY60" fmla="*/ 263777 h 491771"/>
                  <a:gd name="connsiteX61" fmla="*/ 179442 w 607568"/>
                  <a:gd name="connsiteY61" fmla="*/ 268856 h 491771"/>
                  <a:gd name="connsiteX62" fmla="*/ 146662 w 607568"/>
                  <a:gd name="connsiteY62" fmla="*/ 310058 h 491771"/>
                  <a:gd name="connsiteX63" fmla="*/ 123867 w 607568"/>
                  <a:gd name="connsiteY63" fmla="*/ 384088 h 491771"/>
                  <a:gd name="connsiteX64" fmla="*/ 27883 w 607568"/>
                  <a:gd name="connsiteY64" fmla="*/ 384088 h 491771"/>
                  <a:gd name="connsiteX65" fmla="*/ 6312 w 607568"/>
                  <a:gd name="connsiteY65" fmla="*/ 373835 h 491771"/>
                  <a:gd name="connsiteX66" fmla="*/ 566 w 607568"/>
                  <a:gd name="connsiteY66" fmla="*/ 350788 h 491771"/>
                  <a:gd name="connsiteX67" fmla="*/ 10268 w 607568"/>
                  <a:gd name="connsiteY67" fmla="*/ 301968 h 491771"/>
                  <a:gd name="connsiteX68" fmla="*/ 48606 w 607568"/>
                  <a:gd name="connsiteY68" fmla="*/ 263777 h 491771"/>
                  <a:gd name="connsiteX69" fmla="*/ 61699 w 607568"/>
                  <a:gd name="connsiteY69" fmla="*/ 261237 h 491771"/>
                  <a:gd name="connsiteX70" fmla="*/ 76770 w 607568"/>
                  <a:gd name="connsiteY70" fmla="*/ 246281 h 491771"/>
                  <a:gd name="connsiteX71" fmla="*/ 79313 w 607568"/>
                  <a:gd name="connsiteY71" fmla="*/ 234240 h 491771"/>
                  <a:gd name="connsiteX72" fmla="*/ 75639 w 607568"/>
                  <a:gd name="connsiteY72" fmla="*/ 223893 h 491771"/>
                  <a:gd name="connsiteX73" fmla="*/ 46628 w 607568"/>
                  <a:gd name="connsiteY73" fmla="*/ 182503 h 491771"/>
                  <a:gd name="connsiteX74" fmla="*/ 27318 w 607568"/>
                  <a:gd name="connsiteY74" fmla="*/ 160962 h 491771"/>
                  <a:gd name="connsiteX75" fmla="*/ 41447 w 607568"/>
                  <a:gd name="connsiteY75" fmla="*/ 130673 h 491771"/>
                  <a:gd name="connsiteX76" fmla="*/ 41824 w 607568"/>
                  <a:gd name="connsiteY76" fmla="*/ 130673 h 491771"/>
                  <a:gd name="connsiteX77" fmla="*/ 107100 w 607568"/>
                  <a:gd name="connsiteY77" fmla="*/ 66049 h 491771"/>
                  <a:gd name="connsiteX78" fmla="*/ 298626 w 607568"/>
                  <a:gd name="connsiteY78" fmla="*/ 0 h 491771"/>
                  <a:gd name="connsiteX79" fmla="*/ 315956 w 607568"/>
                  <a:gd name="connsiteY79" fmla="*/ 0 h 491771"/>
                  <a:gd name="connsiteX80" fmla="*/ 401854 w 607568"/>
                  <a:gd name="connsiteY80" fmla="*/ 85787 h 491771"/>
                  <a:gd name="connsiteX81" fmla="*/ 401854 w 607568"/>
                  <a:gd name="connsiteY81" fmla="*/ 95476 h 491771"/>
                  <a:gd name="connsiteX82" fmla="*/ 421633 w 607568"/>
                  <a:gd name="connsiteY82" fmla="*/ 138840 h 491771"/>
                  <a:gd name="connsiteX83" fmla="*/ 417960 w 607568"/>
                  <a:gd name="connsiteY83" fmla="*/ 149281 h 491771"/>
                  <a:gd name="connsiteX84" fmla="*/ 417112 w 607568"/>
                  <a:gd name="connsiteY84" fmla="*/ 151068 h 491771"/>
                  <a:gd name="connsiteX85" fmla="*/ 411273 w 607568"/>
                  <a:gd name="connsiteY85" fmla="*/ 159534 h 491771"/>
                  <a:gd name="connsiteX86" fmla="*/ 410896 w 607568"/>
                  <a:gd name="connsiteY86" fmla="*/ 159910 h 491771"/>
                  <a:gd name="connsiteX87" fmla="*/ 394037 w 607568"/>
                  <a:gd name="connsiteY87" fmla="*/ 169787 h 491771"/>
                  <a:gd name="connsiteX88" fmla="*/ 384900 w 607568"/>
                  <a:gd name="connsiteY88" fmla="*/ 189541 h 491771"/>
                  <a:gd name="connsiteX89" fmla="*/ 384712 w 607568"/>
                  <a:gd name="connsiteY89" fmla="*/ 189823 h 491771"/>
                  <a:gd name="connsiteX90" fmla="*/ 373316 w 607568"/>
                  <a:gd name="connsiteY90" fmla="*/ 207131 h 491771"/>
                  <a:gd name="connsiteX91" fmla="*/ 372750 w 607568"/>
                  <a:gd name="connsiteY91" fmla="*/ 207789 h 491771"/>
                  <a:gd name="connsiteX92" fmla="*/ 359847 w 607568"/>
                  <a:gd name="connsiteY92" fmla="*/ 222275 h 491771"/>
                  <a:gd name="connsiteX93" fmla="*/ 359188 w 607568"/>
                  <a:gd name="connsiteY93" fmla="*/ 222934 h 491771"/>
                  <a:gd name="connsiteX94" fmla="*/ 345154 w 607568"/>
                  <a:gd name="connsiteY94" fmla="*/ 234598 h 491771"/>
                  <a:gd name="connsiteX95" fmla="*/ 345625 w 607568"/>
                  <a:gd name="connsiteY95" fmla="*/ 236855 h 491771"/>
                  <a:gd name="connsiteX96" fmla="*/ 348639 w 607568"/>
                  <a:gd name="connsiteY96" fmla="*/ 235538 h 491771"/>
                  <a:gd name="connsiteX97" fmla="*/ 355514 w 607568"/>
                  <a:gd name="connsiteY97" fmla="*/ 234033 h 491771"/>
                  <a:gd name="connsiteX98" fmla="*/ 366628 w 607568"/>
                  <a:gd name="connsiteY98" fmla="*/ 237326 h 491771"/>
                  <a:gd name="connsiteX99" fmla="*/ 385371 w 607568"/>
                  <a:gd name="connsiteY99" fmla="*/ 249648 h 491771"/>
                  <a:gd name="connsiteX100" fmla="*/ 399876 w 607568"/>
                  <a:gd name="connsiteY100" fmla="*/ 279373 h 491771"/>
                  <a:gd name="connsiteX101" fmla="*/ 430016 w 607568"/>
                  <a:gd name="connsiteY101" fmla="*/ 289814 h 491771"/>
                  <a:gd name="connsiteX102" fmla="*/ 448382 w 607568"/>
                  <a:gd name="connsiteY102" fmla="*/ 316058 h 491771"/>
                  <a:gd name="connsiteX103" fmla="*/ 481630 w 607568"/>
                  <a:gd name="connsiteY103" fmla="*/ 424515 h 491771"/>
                  <a:gd name="connsiteX104" fmla="*/ 483891 w 607568"/>
                  <a:gd name="connsiteY104" fmla="*/ 436461 h 491771"/>
                  <a:gd name="connsiteX105" fmla="*/ 473718 w 607568"/>
                  <a:gd name="connsiteY105" fmla="*/ 470700 h 491771"/>
                  <a:gd name="connsiteX106" fmla="*/ 443956 w 607568"/>
                  <a:gd name="connsiteY106" fmla="*/ 490360 h 491771"/>
                  <a:gd name="connsiteX107" fmla="*/ 431805 w 607568"/>
                  <a:gd name="connsiteY107" fmla="*/ 491771 h 491771"/>
                  <a:gd name="connsiteX108" fmla="*/ 325375 w 607568"/>
                  <a:gd name="connsiteY108" fmla="*/ 491771 h 491771"/>
                  <a:gd name="connsiteX109" fmla="*/ 337430 w 607568"/>
                  <a:gd name="connsiteY109" fmla="*/ 415296 h 491771"/>
                  <a:gd name="connsiteX110" fmla="*/ 334605 w 607568"/>
                  <a:gd name="connsiteY110" fmla="*/ 389052 h 491771"/>
                  <a:gd name="connsiteX111" fmla="*/ 323962 w 607568"/>
                  <a:gd name="connsiteY111" fmla="*/ 360927 h 491771"/>
                  <a:gd name="connsiteX112" fmla="*/ 337430 w 607568"/>
                  <a:gd name="connsiteY112" fmla="*/ 347476 h 491771"/>
                  <a:gd name="connsiteX113" fmla="*/ 307196 w 607568"/>
                  <a:gd name="connsiteY113" fmla="*/ 317281 h 491771"/>
                  <a:gd name="connsiteX114" fmla="*/ 276868 w 607568"/>
                  <a:gd name="connsiteY114" fmla="*/ 347476 h 491771"/>
                  <a:gd name="connsiteX115" fmla="*/ 290337 w 607568"/>
                  <a:gd name="connsiteY115" fmla="*/ 360927 h 491771"/>
                  <a:gd name="connsiteX116" fmla="*/ 279694 w 607568"/>
                  <a:gd name="connsiteY116" fmla="*/ 389052 h 491771"/>
                  <a:gd name="connsiteX117" fmla="*/ 276963 w 607568"/>
                  <a:gd name="connsiteY117" fmla="*/ 415296 h 491771"/>
                  <a:gd name="connsiteX118" fmla="*/ 288736 w 607568"/>
                  <a:gd name="connsiteY118" fmla="*/ 491771 h 491771"/>
                  <a:gd name="connsiteX119" fmla="*/ 182493 w 607568"/>
                  <a:gd name="connsiteY119" fmla="*/ 491771 h 491771"/>
                  <a:gd name="connsiteX120" fmla="*/ 170437 w 607568"/>
                  <a:gd name="connsiteY120" fmla="*/ 490360 h 491771"/>
                  <a:gd name="connsiteX121" fmla="*/ 140675 w 607568"/>
                  <a:gd name="connsiteY121" fmla="*/ 470700 h 491771"/>
                  <a:gd name="connsiteX122" fmla="*/ 132669 w 607568"/>
                  <a:gd name="connsiteY122" fmla="*/ 424515 h 491771"/>
                  <a:gd name="connsiteX123" fmla="*/ 166011 w 607568"/>
                  <a:gd name="connsiteY123" fmla="*/ 316058 h 491771"/>
                  <a:gd name="connsiteX124" fmla="*/ 184377 w 607568"/>
                  <a:gd name="connsiteY124" fmla="*/ 289814 h 491771"/>
                  <a:gd name="connsiteX125" fmla="*/ 214517 w 607568"/>
                  <a:gd name="connsiteY125" fmla="*/ 279373 h 491771"/>
                  <a:gd name="connsiteX126" fmla="*/ 214517 w 607568"/>
                  <a:gd name="connsiteY126" fmla="*/ 279279 h 491771"/>
                  <a:gd name="connsiteX127" fmla="*/ 229022 w 607568"/>
                  <a:gd name="connsiteY127" fmla="*/ 249648 h 491771"/>
                  <a:gd name="connsiteX128" fmla="*/ 247765 w 607568"/>
                  <a:gd name="connsiteY128" fmla="*/ 237326 h 491771"/>
                  <a:gd name="connsiteX129" fmla="*/ 258879 w 607568"/>
                  <a:gd name="connsiteY129" fmla="*/ 234033 h 491771"/>
                  <a:gd name="connsiteX130" fmla="*/ 265754 w 607568"/>
                  <a:gd name="connsiteY130" fmla="*/ 235538 h 491771"/>
                  <a:gd name="connsiteX131" fmla="*/ 268768 w 607568"/>
                  <a:gd name="connsiteY131" fmla="*/ 236855 h 491771"/>
                  <a:gd name="connsiteX132" fmla="*/ 269239 w 607568"/>
                  <a:gd name="connsiteY132" fmla="*/ 234598 h 491771"/>
                  <a:gd name="connsiteX133" fmla="*/ 255205 w 607568"/>
                  <a:gd name="connsiteY133" fmla="*/ 222934 h 491771"/>
                  <a:gd name="connsiteX134" fmla="*/ 254546 w 607568"/>
                  <a:gd name="connsiteY134" fmla="*/ 222275 h 491771"/>
                  <a:gd name="connsiteX135" fmla="*/ 241548 w 607568"/>
                  <a:gd name="connsiteY135" fmla="*/ 207789 h 491771"/>
                  <a:gd name="connsiteX136" fmla="*/ 241077 w 607568"/>
                  <a:gd name="connsiteY136" fmla="*/ 207225 h 491771"/>
                  <a:gd name="connsiteX137" fmla="*/ 229681 w 607568"/>
                  <a:gd name="connsiteY137" fmla="*/ 189823 h 491771"/>
                  <a:gd name="connsiteX138" fmla="*/ 229493 w 607568"/>
                  <a:gd name="connsiteY138" fmla="*/ 189635 h 491771"/>
                  <a:gd name="connsiteX139" fmla="*/ 220356 w 607568"/>
                  <a:gd name="connsiteY139" fmla="*/ 169787 h 491771"/>
                  <a:gd name="connsiteX140" fmla="*/ 203497 w 607568"/>
                  <a:gd name="connsiteY140" fmla="*/ 159910 h 491771"/>
                  <a:gd name="connsiteX141" fmla="*/ 203120 w 607568"/>
                  <a:gd name="connsiteY141" fmla="*/ 159534 h 491771"/>
                  <a:gd name="connsiteX142" fmla="*/ 197281 w 607568"/>
                  <a:gd name="connsiteY142" fmla="*/ 151068 h 491771"/>
                  <a:gd name="connsiteX143" fmla="*/ 196433 w 607568"/>
                  <a:gd name="connsiteY143" fmla="*/ 149281 h 491771"/>
                  <a:gd name="connsiteX144" fmla="*/ 192666 w 607568"/>
                  <a:gd name="connsiteY144" fmla="*/ 138840 h 491771"/>
                  <a:gd name="connsiteX145" fmla="*/ 212727 w 607568"/>
                  <a:gd name="connsiteY145" fmla="*/ 95476 h 491771"/>
                  <a:gd name="connsiteX146" fmla="*/ 212727 w 607568"/>
                  <a:gd name="connsiteY146" fmla="*/ 85787 h 491771"/>
                  <a:gd name="connsiteX147" fmla="*/ 298626 w 607568"/>
                  <a:gd name="connsiteY147" fmla="*/ 0 h 49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</a:cxnLst>
                <a:rect l="l" t="t" r="r" b="b"/>
                <a:pathLst>
                  <a:path w="607568" h="491771">
                    <a:moveTo>
                      <a:pt x="355420" y="250307"/>
                    </a:moveTo>
                    <a:cubicBezTo>
                      <a:pt x="354290" y="250307"/>
                      <a:pt x="353160" y="250871"/>
                      <a:pt x="352312" y="251812"/>
                    </a:cubicBezTo>
                    <a:lnTo>
                      <a:pt x="321042" y="289814"/>
                    </a:lnTo>
                    <a:cubicBezTo>
                      <a:pt x="319723" y="291507"/>
                      <a:pt x="319912" y="293953"/>
                      <a:pt x="321513" y="295364"/>
                    </a:cubicBezTo>
                    <a:lnTo>
                      <a:pt x="369736" y="338257"/>
                    </a:lnTo>
                    <a:cubicBezTo>
                      <a:pt x="370396" y="338822"/>
                      <a:pt x="371149" y="339104"/>
                      <a:pt x="371997" y="339104"/>
                    </a:cubicBezTo>
                    <a:cubicBezTo>
                      <a:pt x="372374" y="339104"/>
                      <a:pt x="372750" y="339010"/>
                      <a:pt x="373127" y="338916"/>
                    </a:cubicBezTo>
                    <a:cubicBezTo>
                      <a:pt x="374257" y="338539"/>
                      <a:pt x="375105" y="337505"/>
                      <a:pt x="375293" y="336282"/>
                    </a:cubicBezTo>
                    <a:lnTo>
                      <a:pt x="383676" y="279467"/>
                    </a:lnTo>
                    <a:cubicBezTo>
                      <a:pt x="384618" y="273164"/>
                      <a:pt x="381792" y="266768"/>
                      <a:pt x="376424" y="263287"/>
                    </a:cubicBezTo>
                    <a:lnTo>
                      <a:pt x="357681" y="250965"/>
                    </a:lnTo>
                    <a:cubicBezTo>
                      <a:pt x="357021" y="250495"/>
                      <a:pt x="356174" y="250307"/>
                      <a:pt x="355420" y="250307"/>
                    </a:cubicBezTo>
                    <a:close/>
                    <a:moveTo>
                      <a:pt x="258879" y="250307"/>
                    </a:moveTo>
                    <a:cubicBezTo>
                      <a:pt x="258125" y="250307"/>
                      <a:pt x="257372" y="250495"/>
                      <a:pt x="256712" y="250965"/>
                    </a:cubicBezTo>
                    <a:lnTo>
                      <a:pt x="237969" y="263287"/>
                    </a:lnTo>
                    <a:cubicBezTo>
                      <a:pt x="232601" y="266768"/>
                      <a:pt x="229775" y="273164"/>
                      <a:pt x="230717" y="279467"/>
                    </a:cubicBezTo>
                    <a:lnTo>
                      <a:pt x="239100" y="336282"/>
                    </a:lnTo>
                    <a:cubicBezTo>
                      <a:pt x="239288" y="337505"/>
                      <a:pt x="240136" y="338539"/>
                      <a:pt x="241266" y="338916"/>
                    </a:cubicBezTo>
                    <a:cubicBezTo>
                      <a:pt x="241643" y="339010"/>
                      <a:pt x="242019" y="339104"/>
                      <a:pt x="242396" y="339104"/>
                    </a:cubicBezTo>
                    <a:cubicBezTo>
                      <a:pt x="243244" y="339104"/>
                      <a:pt x="243997" y="338822"/>
                      <a:pt x="244657" y="338257"/>
                    </a:cubicBezTo>
                    <a:lnTo>
                      <a:pt x="292880" y="295364"/>
                    </a:lnTo>
                    <a:cubicBezTo>
                      <a:pt x="294481" y="293953"/>
                      <a:pt x="294670" y="291507"/>
                      <a:pt x="293351" y="289814"/>
                    </a:cubicBezTo>
                    <a:lnTo>
                      <a:pt x="261987" y="251812"/>
                    </a:lnTo>
                    <a:cubicBezTo>
                      <a:pt x="261233" y="250871"/>
                      <a:pt x="260103" y="250307"/>
                      <a:pt x="258879" y="250307"/>
                    </a:cubicBezTo>
                    <a:close/>
                    <a:moveTo>
                      <a:pt x="500465" y="66049"/>
                    </a:moveTo>
                    <a:cubicBezTo>
                      <a:pt x="548129" y="66049"/>
                      <a:pt x="562447" y="93516"/>
                      <a:pt x="565743" y="130673"/>
                    </a:cubicBezTo>
                    <a:cubicBezTo>
                      <a:pt x="565932" y="130673"/>
                      <a:pt x="566026" y="130673"/>
                      <a:pt x="566120" y="130673"/>
                    </a:cubicBezTo>
                    <a:cubicBezTo>
                      <a:pt x="577141" y="133118"/>
                      <a:pt x="583358" y="146664"/>
                      <a:pt x="580250" y="160962"/>
                    </a:cubicBezTo>
                    <a:cubicBezTo>
                      <a:pt x="577706" y="172532"/>
                      <a:pt x="569700" y="180904"/>
                      <a:pt x="560939" y="182503"/>
                    </a:cubicBezTo>
                    <a:cubicBezTo>
                      <a:pt x="554628" y="199529"/>
                      <a:pt x="543796" y="214016"/>
                      <a:pt x="531927" y="223799"/>
                    </a:cubicBezTo>
                    <a:cubicBezTo>
                      <a:pt x="528913" y="226338"/>
                      <a:pt x="527500" y="230383"/>
                      <a:pt x="528253" y="234240"/>
                    </a:cubicBezTo>
                    <a:lnTo>
                      <a:pt x="530797" y="246281"/>
                    </a:lnTo>
                    <a:cubicBezTo>
                      <a:pt x="532304" y="253806"/>
                      <a:pt x="538238" y="259732"/>
                      <a:pt x="545868" y="261143"/>
                    </a:cubicBezTo>
                    <a:lnTo>
                      <a:pt x="558961" y="263777"/>
                    </a:lnTo>
                    <a:cubicBezTo>
                      <a:pt x="578366" y="267634"/>
                      <a:pt x="593437" y="282684"/>
                      <a:pt x="597299" y="301968"/>
                    </a:cubicBezTo>
                    <a:lnTo>
                      <a:pt x="607002" y="350788"/>
                    </a:lnTo>
                    <a:cubicBezTo>
                      <a:pt x="608697" y="358972"/>
                      <a:pt x="606531" y="367438"/>
                      <a:pt x="601256" y="373835"/>
                    </a:cubicBezTo>
                    <a:cubicBezTo>
                      <a:pt x="595981" y="380325"/>
                      <a:pt x="588068" y="384088"/>
                      <a:pt x="579685" y="384088"/>
                    </a:cubicBezTo>
                    <a:lnTo>
                      <a:pt x="490386" y="384088"/>
                    </a:lnTo>
                    <a:lnTo>
                      <a:pt x="467685" y="310058"/>
                    </a:lnTo>
                    <a:cubicBezTo>
                      <a:pt x="461845" y="291150"/>
                      <a:pt x="448563" y="276194"/>
                      <a:pt x="431702" y="267445"/>
                    </a:cubicBezTo>
                    <a:cubicBezTo>
                      <a:pt x="434999" y="265940"/>
                      <a:pt x="438295" y="264529"/>
                      <a:pt x="441969" y="263777"/>
                    </a:cubicBezTo>
                    <a:lnTo>
                      <a:pt x="455157" y="261237"/>
                    </a:lnTo>
                    <a:cubicBezTo>
                      <a:pt x="462692" y="259732"/>
                      <a:pt x="468627" y="253806"/>
                      <a:pt x="470228" y="246281"/>
                    </a:cubicBezTo>
                    <a:lnTo>
                      <a:pt x="472677" y="234240"/>
                    </a:lnTo>
                    <a:cubicBezTo>
                      <a:pt x="473525" y="230383"/>
                      <a:pt x="472112" y="226338"/>
                      <a:pt x="469098" y="223893"/>
                    </a:cubicBezTo>
                    <a:cubicBezTo>
                      <a:pt x="457229" y="214016"/>
                      <a:pt x="446302" y="199529"/>
                      <a:pt x="439991" y="182503"/>
                    </a:cubicBezTo>
                    <a:cubicBezTo>
                      <a:pt x="434716" y="181563"/>
                      <a:pt x="429818" y="177894"/>
                      <a:pt x="426144" y="172720"/>
                    </a:cubicBezTo>
                    <a:cubicBezTo>
                      <a:pt x="433303" y="164725"/>
                      <a:pt x="438861" y="154754"/>
                      <a:pt x="441404" y="143278"/>
                    </a:cubicBezTo>
                    <a:cubicBezTo>
                      <a:pt x="444324" y="130485"/>
                      <a:pt x="443476" y="118068"/>
                      <a:pt x="439708" y="107438"/>
                    </a:cubicBezTo>
                    <a:cubicBezTo>
                      <a:pt x="447244" y="82699"/>
                      <a:pt x="464200" y="66049"/>
                      <a:pt x="500465" y="66049"/>
                    </a:cubicBezTo>
                    <a:close/>
                    <a:moveTo>
                      <a:pt x="107100" y="66049"/>
                    </a:moveTo>
                    <a:cubicBezTo>
                      <a:pt x="151561" y="66049"/>
                      <a:pt x="166820" y="90130"/>
                      <a:pt x="171341" y="123618"/>
                    </a:cubicBezTo>
                    <a:cubicBezTo>
                      <a:pt x="170965" y="129920"/>
                      <a:pt x="171436" y="136505"/>
                      <a:pt x="172849" y="143278"/>
                    </a:cubicBezTo>
                    <a:cubicBezTo>
                      <a:pt x="174921" y="152590"/>
                      <a:pt x="178971" y="161056"/>
                      <a:pt x="184246" y="168205"/>
                    </a:cubicBezTo>
                    <a:cubicBezTo>
                      <a:pt x="180573" y="175919"/>
                      <a:pt x="174356" y="181281"/>
                      <a:pt x="167574" y="182503"/>
                    </a:cubicBezTo>
                    <a:cubicBezTo>
                      <a:pt x="161263" y="199529"/>
                      <a:pt x="150336" y="214016"/>
                      <a:pt x="138468" y="223799"/>
                    </a:cubicBezTo>
                    <a:cubicBezTo>
                      <a:pt x="135453" y="226338"/>
                      <a:pt x="134040" y="230383"/>
                      <a:pt x="134794" y="234240"/>
                    </a:cubicBezTo>
                    <a:lnTo>
                      <a:pt x="137337" y="246281"/>
                    </a:lnTo>
                    <a:cubicBezTo>
                      <a:pt x="138939" y="253806"/>
                      <a:pt x="144873" y="259732"/>
                      <a:pt x="152408" y="261143"/>
                    </a:cubicBezTo>
                    <a:lnTo>
                      <a:pt x="165596" y="263777"/>
                    </a:lnTo>
                    <a:cubicBezTo>
                      <a:pt x="170494" y="264812"/>
                      <a:pt x="175203" y="266505"/>
                      <a:pt x="179442" y="268856"/>
                    </a:cubicBezTo>
                    <a:cubicBezTo>
                      <a:pt x="164088" y="277793"/>
                      <a:pt x="152126" y="292279"/>
                      <a:pt x="146662" y="310058"/>
                    </a:cubicBezTo>
                    <a:lnTo>
                      <a:pt x="123867" y="384088"/>
                    </a:lnTo>
                    <a:lnTo>
                      <a:pt x="27883" y="384088"/>
                    </a:lnTo>
                    <a:cubicBezTo>
                      <a:pt x="19499" y="384088"/>
                      <a:pt x="11587" y="380325"/>
                      <a:pt x="6312" y="373835"/>
                    </a:cubicBezTo>
                    <a:cubicBezTo>
                      <a:pt x="1037" y="367438"/>
                      <a:pt x="-1129" y="358972"/>
                      <a:pt x="566" y="350788"/>
                    </a:cubicBezTo>
                    <a:lnTo>
                      <a:pt x="10268" y="301968"/>
                    </a:lnTo>
                    <a:cubicBezTo>
                      <a:pt x="14130" y="282684"/>
                      <a:pt x="29202" y="267634"/>
                      <a:pt x="48606" y="263777"/>
                    </a:cubicBezTo>
                    <a:lnTo>
                      <a:pt x="61699" y="261237"/>
                    </a:lnTo>
                    <a:cubicBezTo>
                      <a:pt x="69328" y="259732"/>
                      <a:pt x="75263" y="253806"/>
                      <a:pt x="76770" y="246281"/>
                    </a:cubicBezTo>
                    <a:lnTo>
                      <a:pt x="79313" y="234240"/>
                    </a:lnTo>
                    <a:cubicBezTo>
                      <a:pt x="80067" y="230383"/>
                      <a:pt x="78654" y="226338"/>
                      <a:pt x="75639" y="223893"/>
                    </a:cubicBezTo>
                    <a:cubicBezTo>
                      <a:pt x="63771" y="214016"/>
                      <a:pt x="52939" y="199623"/>
                      <a:pt x="46628" y="182503"/>
                    </a:cubicBezTo>
                    <a:cubicBezTo>
                      <a:pt x="37867" y="180904"/>
                      <a:pt x="29861" y="172532"/>
                      <a:pt x="27318" y="160962"/>
                    </a:cubicBezTo>
                    <a:cubicBezTo>
                      <a:pt x="24115" y="146664"/>
                      <a:pt x="30426" y="133118"/>
                      <a:pt x="41447" y="130673"/>
                    </a:cubicBezTo>
                    <a:cubicBezTo>
                      <a:pt x="41541" y="130673"/>
                      <a:pt x="41729" y="130673"/>
                      <a:pt x="41824" y="130673"/>
                    </a:cubicBezTo>
                    <a:cubicBezTo>
                      <a:pt x="45403" y="93516"/>
                      <a:pt x="60192" y="66049"/>
                      <a:pt x="107100" y="66049"/>
                    </a:cubicBezTo>
                    <a:close/>
                    <a:moveTo>
                      <a:pt x="298626" y="0"/>
                    </a:moveTo>
                    <a:lnTo>
                      <a:pt x="315956" y="0"/>
                    </a:lnTo>
                    <a:cubicBezTo>
                      <a:pt x="363426" y="0"/>
                      <a:pt x="401854" y="38378"/>
                      <a:pt x="401854" y="85787"/>
                    </a:cubicBezTo>
                    <a:lnTo>
                      <a:pt x="401854" y="95476"/>
                    </a:lnTo>
                    <a:cubicBezTo>
                      <a:pt x="417301" y="99238"/>
                      <a:pt x="426154" y="118522"/>
                      <a:pt x="421633" y="138840"/>
                    </a:cubicBezTo>
                    <a:cubicBezTo>
                      <a:pt x="420880" y="142602"/>
                      <a:pt x="419467" y="146083"/>
                      <a:pt x="417960" y="149281"/>
                    </a:cubicBezTo>
                    <a:cubicBezTo>
                      <a:pt x="417677" y="149939"/>
                      <a:pt x="417395" y="150504"/>
                      <a:pt x="417112" y="151068"/>
                    </a:cubicBezTo>
                    <a:cubicBezTo>
                      <a:pt x="415417" y="154172"/>
                      <a:pt x="413533" y="157088"/>
                      <a:pt x="411273" y="159534"/>
                    </a:cubicBezTo>
                    <a:cubicBezTo>
                      <a:pt x="411179" y="159628"/>
                      <a:pt x="410990" y="159816"/>
                      <a:pt x="410896" y="159910"/>
                    </a:cubicBezTo>
                    <a:cubicBezTo>
                      <a:pt x="406092" y="165084"/>
                      <a:pt x="400159" y="168658"/>
                      <a:pt x="394037" y="169787"/>
                    </a:cubicBezTo>
                    <a:cubicBezTo>
                      <a:pt x="391494" y="176654"/>
                      <a:pt x="388385" y="183332"/>
                      <a:pt x="384900" y="189541"/>
                    </a:cubicBezTo>
                    <a:cubicBezTo>
                      <a:pt x="384806" y="189635"/>
                      <a:pt x="384806" y="189729"/>
                      <a:pt x="384712" y="189823"/>
                    </a:cubicBezTo>
                    <a:cubicBezTo>
                      <a:pt x="381227" y="196031"/>
                      <a:pt x="377460" y="201769"/>
                      <a:pt x="373316" y="207131"/>
                    </a:cubicBezTo>
                    <a:cubicBezTo>
                      <a:pt x="373127" y="207413"/>
                      <a:pt x="372939" y="207601"/>
                      <a:pt x="372750" y="207789"/>
                    </a:cubicBezTo>
                    <a:cubicBezTo>
                      <a:pt x="368700" y="213057"/>
                      <a:pt x="364368" y="217948"/>
                      <a:pt x="359847" y="222275"/>
                    </a:cubicBezTo>
                    <a:cubicBezTo>
                      <a:pt x="359658" y="222463"/>
                      <a:pt x="359376" y="222651"/>
                      <a:pt x="359188" y="222934"/>
                    </a:cubicBezTo>
                    <a:cubicBezTo>
                      <a:pt x="354667" y="227261"/>
                      <a:pt x="349957" y="231211"/>
                      <a:pt x="345154" y="234598"/>
                    </a:cubicBezTo>
                    <a:lnTo>
                      <a:pt x="345625" y="236855"/>
                    </a:lnTo>
                    <a:cubicBezTo>
                      <a:pt x="346567" y="236385"/>
                      <a:pt x="347603" y="235915"/>
                      <a:pt x="348639" y="235538"/>
                    </a:cubicBezTo>
                    <a:cubicBezTo>
                      <a:pt x="350899" y="234786"/>
                      <a:pt x="353065" y="234033"/>
                      <a:pt x="355514" y="234033"/>
                    </a:cubicBezTo>
                    <a:cubicBezTo>
                      <a:pt x="359470" y="234033"/>
                      <a:pt x="363238" y="235162"/>
                      <a:pt x="366628" y="237326"/>
                    </a:cubicBezTo>
                    <a:cubicBezTo>
                      <a:pt x="366628" y="237326"/>
                      <a:pt x="380756" y="246450"/>
                      <a:pt x="385371" y="249648"/>
                    </a:cubicBezTo>
                    <a:cubicBezTo>
                      <a:pt x="401854" y="261030"/>
                      <a:pt x="399876" y="279373"/>
                      <a:pt x="399876" y="279373"/>
                    </a:cubicBezTo>
                    <a:cubicBezTo>
                      <a:pt x="410990" y="279655"/>
                      <a:pt x="421822" y="283041"/>
                      <a:pt x="430016" y="289814"/>
                    </a:cubicBezTo>
                    <a:cubicBezTo>
                      <a:pt x="445180" y="302324"/>
                      <a:pt x="447535" y="313330"/>
                      <a:pt x="448382" y="316058"/>
                    </a:cubicBezTo>
                    <a:lnTo>
                      <a:pt x="481630" y="424515"/>
                    </a:lnTo>
                    <a:cubicBezTo>
                      <a:pt x="482855" y="428371"/>
                      <a:pt x="483608" y="432416"/>
                      <a:pt x="483891" y="436461"/>
                    </a:cubicBezTo>
                    <a:cubicBezTo>
                      <a:pt x="484644" y="448595"/>
                      <a:pt x="481159" y="460730"/>
                      <a:pt x="473718" y="470700"/>
                    </a:cubicBezTo>
                    <a:cubicBezTo>
                      <a:pt x="466372" y="480671"/>
                      <a:pt x="455823" y="487538"/>
                      <a:pt x="443956" y="490360"/>
                    </a:cubicBezTo>
                    <a:cubicBezTo>
                      <a:pt x="440000" y="491301"/>
                      <a:pt x="435950" y="491771"/>
                      <a:pt x="431805" y="491771"/>
                    </a:cubicBezTo>
                    <a:lnTo>
                      <a:pt x="325375" y="491771"/>
                    </a:lnTo>
                    <a:lnTo>
                      <a:pt x="337430" y="415296"/>
                    </a:lnTo>
                    <a:cubicBezTo>
                      <a:pt x="338749" y="406454"/>
                      <a:pt x="337807" y="397424"/>
                      <a:pt x="334605" y="389052"/>
                    </a:cubicBezTo>
                    <a:lnTo>
                      <a:pt x="323962" y="360927"/>
                    </a:lnTo>
                    <a:lnTo>
                      <a:pt x="337430" y="347476"/>
                    </a:lnTo>
                    <a:lnTo>
                      <a:pt x="307196" y="317281"/>
                    </a:lnTo>
                    <a:lnTo>
                      <a:pt x="276868" y="347476"/>
                    </a:lnTo>
                    <a:lnTo>
                      <a:pt x="290337" y="360927"/>
                    </a:lnTo>
                    <a:lnTo>
                      <a:pt x="279694" y="389052"/>
                    </a:lnTo>
                    <a:cubicBezTo>
                      <a:pt x="276586" y="397424"/>
                      <a:pt x="275644" y="406454"/>
                      <a:pt x="276963" y="415296"/>
                    </a:cubicBezTo>
                    <a:lnTo>
                      <a:pt x="288736" y="491771"/>
                    </a:lnTo>
                    <a:lnTo>
                      <a:pt x="182493" y="491771"/>
                    </a:lnTo>
                    <a:cubicBezTo>
                      <a:pt x="178443" y="491771"/>
                      <a:pt x="174299" y="491301"/>
                      <a:pt x="170437" y="490360"/>
                    </a:cubicBezTo>
                    <a:cubicBezTo>
                      <a:pt x="158570" y="487538"/>
                      <a:pt x="148021" y="480671"/>
                      <a:pt x="140675" y="470700"/>
                    </a:cubicBezTo>
                    <a:cubicBezTo>
                      <a:pt x="130785" y="457343"/>
                      <a:pt x="127865" y="440223"/>
                      <a:pt x="132669" y="424515"/>
                    </a:cubicBezTo>
                    <a:lnTo>
                      <a:pt x="166011" y="316058"/>
                    </a:lnTo>
                    <a:cubicBezTo>
                      <a:pt x="166858" y="313330"/>
                      <a:pt x="170908" y="300631"/>
                      <a:pt x="184377" y="289814"/>
                    </a:cubicBezTo>
                    <a:cubicBezTo>
                      <a:pt x="192666" y="283229"/>
                      <a:pt x="203403" y="279655"/>
                      <a:pt x="214517" y="279373"/>
                    </a:cubicBezTo>
                    <a:lnTo>
                      <a:pt x="214517" y="279279"/>
                    </a:lnTo>
                    <a:cubicBezTo>
                      <a:pt x="214140" y="273447"/>
                      <a:pt x="211880" y="260654"/>
                      <a:pt x="229022" y="249648"/>
                    </a:cubicBezTo>
                    <a:cubicBezTo>
                      <a:pt x="233731" y="246638"/>
                      <a:pt x="247765" y="237326"/>
                      <a:pt x="247765" y="237326"/>
                    </a:cubicBezTo>
                    <a:cubicBezTo>
                      <a:pt x="251061" y="235162"/>
                      <a:pt x="254923" y="234033"/>
                      <a:pt x="258879" y="234033"/>
                    </a:cubicBezTo>
                    <a:cubicBezTo>
                      <a:pt x="261328" y="234033"/>
                      <a:pt x="263494" y="234786"/>
                      <a:pt x="265754" y="235538"/>
                    </a:cubicBezTo>
                    <a:cubicBezTo>
                      <a:pt x="266790" y="236009"/>
                      <a:pt x="267826" y="236385"/>
                      <a:pt x="268768" y="236855"/>
                    </a:cubicBezTo>
                    <a:lnTo>
                      <a:pt x="269239" y="234598"/>
                    </a:lnTo>
                    <a:cubicBezTo>
                      <a:pt x="264436" y="231211"/>
                      <a:pt x="259726" y="227261"/>
                      <a:pt x="255205" y="222934"/>
                    </a:cubicBezTo>
                    <a:cubicBezTo>
                      <a:pt x="254923" y="222651"/>
                      <a:pt x="254735" y="222463"/>
                      <a:pt x="254546" y="222275"/>
                    </a:cubicBezTo>
                    <a:cubicBezTo>
                      <a:pt x="250025" y="217948"/>
                      <a:pt x="245693" y="213057"/>
                      <a:pt x="241548" y="207789"/>
                    </a:cubicBezTo>
                    <a:cubicBezTo>
                      <a:pt x="241454" y="207601"/>
                      <a:pt x="241266" y="207413"/>
                      <a:pt x="241077" y="207225"/>
                    </a:cubicBezTo>
                    <a:cubicBezTo>
                      <a:pt x="236933" y="201769"/>
                      <a:pt x="233072" y="196031"/>
                      <a:pt x="229681" y="189823"/>
                    </a:cubicBezTo>
                    <a:cubicBezTo>
                      <a:pt x="229587" y="189729"/>
                      <a:pt x="229587" y="189635"/>
                      <a:pt x="229493" y="189635"/>
                    </a:cubicBezTo>
                    <a:cubicBezTo>
                      <a:pt x="226008" y="183332"/>
                      <a:pt x="222899" y="176654"/>
                      <a:pt x="220356" y="169787"/>
                    </a:cubicBezTo>
                    <a:cubicBezTo>
                      <a:pt x="214140" y="168658"/>
                      <a:pt x="208301" y="165084"/>
                      <a:pt x="203497" y="159910"/>
                    </a:cubicBezTo>
                    <a:cubicBezTo>
                      <a:pt x="203309" y="159722"/>
                      <a:pt x="203214" y="159628"/>
                      <a:pt x="203120" y="159534"/>
                    </a:cubicBezTo>
                    <a:cubicBezTo>
                      <a:pt x="200860" y="157088"/>
                      <a:pt x="198976" y="154172"/>
                      <a:pt x="197281" y="151068"/>
                    </a:cubicBezTo>
                    <a:cubicBezTo>
                      <a:pt x="196998" y="150504"/>
                      <a:pt x="196716" y="149939"/>
                      <a:pt x="196433" y="149281"/>
                    </a:cubicBezTo>
                    <a:cubicBezTo>
                      <a:pt x="194832" y="146083"/>
                      <a:pt x="193513" y="142602"/>
                      <a:pt x="192666" y="138840"/>
                    </a:cubicBezTo>
                    <a:cubicBezTo>
                      <a:pt x="188145" y="118428"/>
                      <a:pt x="197092" y="99050"/>
                      <a:pt x="212727" y="95476"/>
                    </a:cubicBezTo>
                    <a:lnTo>
                      <a:pt x="212727" y="85787"/>
                    </a:lnTo>
                    <a:cubicBezTo>
                      <a:pt x="212727" y="38378"/>
                      <a:pt x="251155" y="0"/>
                      <a:pt x="2986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350" dirty="0">
                  <a:solidFill>
                    <a:prstClr val="white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85" y="834845"/>
            <a:ext cx="2794924" cy="223515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B59549-6096-A9C0-DA3E-650AD659663D}"/>
              </a:ext>
            </a:extLst>
          </p:cNvPr>
          <p:cNvSpPr txBox="1">
            <a:spLocks/>
          </p:cNvSpPr>
          <p:nvPr/>
        </p:nvSpPr>
        <p:spPr>
          <a:xfrm>
            <a:off x="3770655" y="4855854"/>
            <a:ext cx="5215467" cy="2492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Master’s Major:</a:t>
            </a: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Transportation Engineering</a:t>
            </a:r>
            <a:endParaRPr lang="zh-CN" altLang="en-US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1FF7A-845C-51A6-81FF-E93CCA22A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598B933-87A4-7A7F-D84E-ACB88DDAAF74}"/>
              </a:ext>
            </a:extLst>
          </p:cNvPr>
          <p:cNvSpPr txBox="1"/>
          <p:nvPr/>
        </p:nvSpPr>
        <p:spPr>
          <a:xfrm>
            <a:off x="1733889" y="443444"/>
            <a:ext cx="5609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Model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2D0ED75-3C31-785D-F554-05E61FF3E8E1}"/>
              </a:ext>
            </a:extLst>
          </p:cNvPr>
          <p:cNvSpPr/>
          <p:nvPr/>
        </p:nvSpPr>
        <p:spPr>
          <a:xfrm>
            <a:off x="502208" y="1124735"/>
            <a:ext cx="1118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Optimize the t</a:t>
            </a:r>
            <a:r>
              <a:rPr lang="en-US" altLang="zh-CN" sz="24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actical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re-departure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equencing</a:t>
            </a:r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 for an airport network</a:t>
            </a:r>
            <a:endParaRPr lang="en-US" altLang="zh-CN" sz="24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1ABAC5-02D1-47C7-1ED2-4FC1A7A8E0D4}"/>
              </a:ext>
            </a:extLst>
          </p:cNvPr>
          <p:cNvSpPr/>
          <p:nvPr/>
        </p:nvSpPr>
        <p:spPr>
          <a:xfrm>
            <a:off x="502207" y="1805455"/>
            <a:ext cx="1118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Obtain flight schedule with higher robustness and lower delay cost</a:t>
            </a:r>
            <a:endParaRPr lang="en-US" altLang="zh-CN" sz="24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E6E49A81-E5DD-3F9F-3F9D-F36BDAAD6013}"/>
              </a:ext>
            </a:extLst>
          </p:cNvPr>
          <p:cNvSpPr/>
          <p:nvPr/>
        </p:nvSpPr>
        <p:spPr>
          <a:xfrm>
            <a:off x="5781030" y="1557825"/>
            <a:ext cx="690880" cy="373072"/>
          </a:xfrm>
          <a:prstGeom prst="downArrow">
            <a:avLst/>
          </a:prstGeom>
          <a:ln>
            <a:solidFill>
              <a:srgbClr val="3462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B3F3B4-44AC-D821-58FC-3BE3080E9EA8}"/>
              </a:ext>
            </a:extLst>
          </p:cNvPr>
          <p:cNvSpPr txBox="1"/>
          <p:nvPr/>
        </p:nvSpPr>
        <p:spPr>
          <a:xfrm>
            <a:off x="1830805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Decision variables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1E764DD-8439-6DD4-9881-F7BEF7B33AA2}"/>
              </a:ext>
            </a:extLst>
          </p:cNvPr>
          <p:cNvSpPr txBox="1"/>
          <p:nvPr/>
        </p:nvSpPr>
        <p:spPr>
          <a:xfrm>
            <a:off x="5132662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Objective function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85BBEFF-D641-80EA-C3A4-91686246E7F0}"/>
              </a:ext>
            </a:extLst>
          </p:cNvPr>
          <p:cNvSpPr txBox="1"/>
          <p:nvPr/>
        </p:nvSpPr>
        <p:spPr>
          <a:xfrm>
            <a:off x="8434515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Constraints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6B7CA32-9CF7-8616-D3C3-D275580364EB}"/>
              </a:ext>
            </a:extLst>
          </p:cNvPr>
          <p:cNvSpPr/>
          <p:nvPr/>
        </p:nvSpPr>
        <p:spPr>
          <a:xfrm>
            <a:off x="1302905" y="2486175"/>
            <a:ext cx="3144073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FDEBED2-B0B8-D9DF-C942-DA7B1FE9EF38}"/>
              </a:ext>
            </a:extLst>
          </p:cNvPr>
          <p:cNvSpPr/>
          <p:nvPr/>
        </p:nvSpPr>
        <p:spPr>
          <a:xfrm>
            <a:off x="4604759" y="2486175"/>
            <a:ext cx="3144074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7CC08F9-B941-4552-449D-0B5494EF3D51}"/>
              </a:ext>
            </a:extLst>
          </p:cNvPr>
          <p:cNvSpPr/>
          <p:nvPr/>
        </p:nvSpPr>
        <p:spPr>
          <a:xfrm>
            <a:off x="7906614" y="2486175"/>
            <a:ext cx="3144074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E29E3A2B-1D9F-BB34-FF1D-89D90182C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803" y="3282599"/>
            <a:ext cx="2390276" cy="885091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1CAC7B88-1E56-686F-1332-EF0DADEAA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803" y="4453333"/>
            <a:ext cx="2390276" cy="106810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984FE6FE-4503-2D91-CF58-209AD6729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302" y="3282599"/>
            <a:ext cx="2704967" cy="433952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0E58344B-5DBF-F8B8-FF85-0B69C1461A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5"/>
          <a:stretch/>
        </p:blipFill>
        <p:spPr>
          <a:xfrm>
            <a:off x="4737976" y="3958341"/>
            <a:ext cx="2895617" cy="1825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1E409D6E-3812-21A2-1B21-1732D211D579}"/>
              </a:ext>
            </a:extLst>
          </p:cNvPr>
          <p:cNvSpPr txBox="1"/>
          <p:nvPr/>
        </p:nvSpPr>
        <p:spPr>
          <a:xfrm>
            <a:off x="7906613" y="3152001"/>
            <a:ext cx="297351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(1)Flight operational constraints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F9FAFC19-D5E6-6E47-5F05-1963D833A9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0506" y="4601608"/>
            <a:ext cx="1990725" cy="1131657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77EF0FD1-B749-0747-BC4F-A9F858825605}"/>
              </a:ext>
            </a:extLst>
          </p:cNvPr>
          <p:cNvSpPr txBox="1"/>
          <p:nvPr/>
        </p:nvSpPr>
        <p:spPr>
          <a:xfrm>
            <a:off x="7906613" y="3499575"/>
            <a:ext cx="314407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(2)Chance constraints considering operational capacity uncertainty of airports and sectors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5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414C2-1533-A88F-E9F9-8A076FFA9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C8B473-EE55-144D-FB36-295009210CCA}"/>
              </a:ext>
            </a:extLst>
          </p:cNvPr>
          <p:cNvSpPr txBox="1"/>
          <p:nvPr/>
        </p:nvSpPr>
        <p:spPr>
          <a:xfrm>
            <a:off x="1733889" y="443444"/>
            <a:ext cx="6704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Reformulation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C0AB50E0-B206-1F85-D4C4-59FC479B35D6}"/>
              </a:ext>
            </a:extLst>
          </p:cNvPr>
          <p:cNvSpPr/>
          <p:nvPr/>
        </p:nvSpPr>
        <p:spPr>
          <a:xfrm rot="5400000">
            <a:off x="5461973" y="5252684"/>
            <a:ext cx="468628" cy="356065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DDE345-E8EA-C12E-3741-E53E02B1A478}"/>
              </a:ext>
            </a:extLst>
          </p:cNvPr>
          <p:cNvSpPr txBox="1"/>
          <p:nvPr/>
        </p:nvSpPr>
        <p:spPr>
          <a:xfrm>
            <a:off x="969404" y="3231451"/>
            <a:ext cx="39045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Individual chance constraints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A29B91-C3F0-9CFB-2F15-3ED30DB66503}"/>
              </a:ext>
            </a:extLst>
          </p:cNvPr>
          <p:cNvSpPr txBox="1"/>
          <p:nvPr/>
        </p:nvSpPr>
        <p:spPr>
          <a:xfrm>
            <a:off x="969405" y="5215405"/>
            <a:ext cx="36537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Deterministic constraints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321141-327E-F216-E6A1-603E83A73FF2}"/>
              </a:ext>
            </a:extLst>
          </p:cNvPr>
          <p:cNvSpPr txBox="1"/>
          <p:nvPr/>
        </p:nvSpPr>
        <p:spPr>
          <a:xfrm>
            <a:off x="5890090" y="2793459"/>
            <a:ext cx="4954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0B8BE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Bonferroni conservative approximation</a:t>
            </a:r>
            <a:endParaRPr lang="zh-CN" altLang="en-US" sz="2000" b="1" dirty="0">
              <a:solidFill>
                <a:srgbClr val="0B8BE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4FCFDE-CB6F-A134-372D-E38FB35BEEE7}"/>
              </a:ext>
            </a:extLst>
          </p:cNvPr>
          <p:cNvSpPr txBox="1"/>
          <p:nvPr/>
        </p:nvSpPr>
        <p:spPr>
          <a:xfrm>
            <a:off x="5809380" y="5215405"/>
            <a:ext cx="5034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0B8BE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Operational capacity discrete distribution</a:t>
            </a:r>
            <a:endParaRPr lang="zh-CN" altLang="en-US" sz="2000" b="1" dirty="0">
              <a:solidFill>
                <a:srgbClr val="0B8BE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A841DB3-9E72-DCFD-338E-491A09DD432B}"/>
              </a:ext>
            </a:extLst>
          </p:cNvPr>
          <p:cNvSpPr txBox="1"/>
          <p:nvPr/>
        </p:nvSpPr>
        <p:spPr>
          <a:xfrm>
            <a:off x="969404" y="1006639"/>
            <a:ext cx="3754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Joint chance constraints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853CA247-899A-83BD-7479-036758EC88A7}"/>
              </a:ext>
            </a:extLst>
          </p:cNvPr>
          <p:cNvSpPr/>
          <p:nvPr/>
        </p:nvSpPr>
        <p:spPr>
          <a:xfrm rot="5400000">
            <a:off x="5477743" y="2819105"/>
            <a:ext cx="468628" cy="356065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7410567-07ED-A27A-A484-F9BCE85693C8}"/>
              </a:ext>
            </a:extLst>
          </p:cNvPr>
          <p:cNvSpPr/>
          <p:nvPr/>
        </p:nvSpPr>
        <p:spPr>
          <a:xfrm>
            <a:off x="7165549" y="3922005"/>
            <a:ext cx="69213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90D4E39-2CB1-424C-0159-E9D7C1BDC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225" y="5665031"/>
            <a:ext cx="3118124" cy="108846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8022D8E-EC28-CE5E-9CF7-2D690E48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469" y="3663617"/>
            <a:ext cx="2909173" cy="144728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0C32FCD-314F-90ED-26D1-276FEC2C5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255" y="1333619"/>
            <a:ext cx="2686050" cy="1495425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1C09FD5D-26C0-9A67-2267-030D42332DC0}"/>
              </a:ext>
            </a:extLst>
          </p:cNvPr>
          <p:cNvSpPr/>
          <p:nvPr/>
        </p:nvSpPr>
        <p:spPr>
          <a:xfrm>
            <a:off x="6909847" y="1923068"/>
            <a:ext cx="204458" cy="3450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54451A9-9C39-8260-A938-37A529B3D895}"/>
              </a:ext>
            </a:extLst>
          </p:cNvPr>
          <p:cNvSpPr txBox="1"/>
          <p:nvPr/>
        </p:nvSpPr>
        <p:spPr>
          <a:xfrm>
            <a:off x="6596842" y="1537708"/>
            <a:ext cx="282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00B05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Violation probability</a:t>
            </a:r>
            <a:endParaRPr lang="zh-CN" altLang="en-US" sz="1800" b="1" dirty="0">
              <a:solidFill>
                <a:srgbClr val="00B05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F17FBB-A746-D9B0-042C-5A21F594A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7679" y="3856900"/>
            <a:ext cx="4161905" cy="1285714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8126EB0F-6053-7B96-A06C-7B3E22111A3A}"/>
              </a:ext>
            </a:extLst>
          </p:cNvPr>
          <p:cNvSpPr/>
          <p:nvPr/>
        </p:nvSpPr>
        <p:spPr>
          <a:xfrm rot="7765032">
            <a:off x="9787309" y="5002346"/>
            <a:ext cx="302645" cy="356065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63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47BA0-7089-6EE9-0121-E5B4B9D2E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A7B230-9514-447A-593A-D8C890CDF421}"/>
              </a:ext>
            </a:extLst>
          </p:cNvPr>
          <p:cNvSpPr txBox="1"/>
          <p:nvPr/>
        </p:nvSpPr>
        <p:spPr>
          <a:xfrm>
            <a:off x="1733889" y="443444"/>
            <a:ext cx="7073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Node Importance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A50B0C-EDB2-94A3-9349-69DCBC2E6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862" y="1254380"/>
            <a:ext cx="5309518" cy="34825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A71FAB-89F1-DA28-844A-A4425817B3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62" y="1102936"/>
            <a:ext cx="3392428" cy="36340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D77FDB-7A7B-6CD5-1BC3-4A0E126146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215" r="14660" b="17503"/>
          <a:stretch/>
        </p:blipFill>
        <p:spPr>
          <a:xfrm>
            <a:off x="3445141" y="5510793"/>
            <a:ext cx="5462660" cy="78883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65403C7-4D0A-A00B-FAD9-A720BD05D9E6}"/>
              </a:ext>
            </a:extLst>
          </p:cNvPr>
          <p:cNvSpPr/>
          <p:nvPr/>
        </p:nvSpPr>
        <p:spPr>
          <a:xfrm>
            <a:off x="8087360" y="5637252"/>
            <a:ext cx="528320" cy="3002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01479C-6F2B-5B3C-8EC8-4A3AA27784DC}"/>
              </a:ext>
            </a:extLst>
          </p:cNvPr>
          <p:cNvSpPr txBox="1"/>
          <p:nvPr/>
        </p:nvSpPr>
        <p:spPr>
          <a:xfrm>
            <a:off x="8087360" y="527517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B05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importance value of node n</a:t>
            </a:r>
            <a:endParaRPr lang="zh-CN" altLang="en-US" b="1" dirty="0">
              <a:solidFill>
                <a:srgbClr val="00B05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A9B92ED-1ED5-5EF1-D23D-49426AF85AA4}"/>
              </a:ext>
            </a:extLst>
          </p:cNvPr>
          <p:cNvSpPr txBox="1"/>
          <p:nvPr/>
        </p:nvSpPr>
        <p:spPr>
          <a:xfrm>
            <a:off x="1014180" y="4923825"/>
            <a:ext cx="6595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- Consider </a:t>
            </a:r>
            <a:r>
              <a:rPr lang="en-US" altLang="zh-CN" sz="20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importance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0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violation probability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setting:</a:t>
            </a: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8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6FBFE-B296-4EEF-4C11-ED2AF6837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F9F4686-5216-F8F4-ECB0-9D8FACE3A4F7}"/>
              </a:ext>
            </a:extLst>
          </p:cNvPr>
          <p:cNvSpPr txBox="1"/>
          <p:nvPr/>
        </p:nvSpPr>
        <p:spPr>
          <a:xfrm>
            <a:off x="1733889" y="443444"/>
            <a:ext cx="739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Experimental Setup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570565-EC94-BFFC-8569-C0273F694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4542" r="19099"/>
          <a:stretch/>
        </p:blipFill>
        <p:spPr>
          <a:xfrm>
            <a:off x="1215788" y="1513720"/>
            <a:ext cx="5355797" cy="4076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8AD4340-A2C5-39A5-592A-583866B95AC6}"/>
              </a:ext>
            </a:extLst>
          </p:cNvPr>
          <p:cNvSpPr txBox="1"/>
          <p:nvPr/>
        </p:nvSpPr>
        <p:spPr>
          <a:xfrm>
            <a:off x="7220427" y="1582340"/>
            <a:ext cx="40470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 flight schedule from 9:00 a.m. to 12:00 a.m. on August 1, 2018 is used as input data for the models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55 airports and 38 congested sectors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During the period, there were 3435 flights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At 9:00 a.m., 1156 flights were in the air, while 2279 were still on the ground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20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059E1-158C-C8CB-351E-A7D25BB30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F16285-937F-8777-4440-38FDAA91B278}"/>
              </a:ext>
            </a:extLst>
          </p:cNvPr>
          <p:cNvSpPr txBox="1"/>
          <p:nvPr/>
        </p:nvSpPr>
        <p:spPr>
          <a:xfrm>
            <a:off x="1733889" y="443444"/>
            <a:ext cx="7792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Computational Results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9A7E55-452E-294F-6999-A0E9D1C05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547" y="1885950"/>
            <a:ext cx="7847013" cy="15430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A4D36E-FFD5-0525-4036-0FBD540B7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547" y="4707254"/>
            <a:ext cx="7847013" cy="1466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058DA7F-BE9F-E31A-C90C-0BA681ADE59C}"/>
                  </a:ext>
                </a:extLst>
              </p:cNvPr>
              <p:cNvSpPr txBox="1"/>
              <p:nvPr/>
            </p:nvSpPr>
            <p:spPr>
              <a:xfrm>
                <a:off x="1205547" y="1403631"/>
                <a:ext cx="6560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Violation probability</a:t>
                </a:r>
                <a14:m>
                  <m:oMath xmlns:m="http://schemas.openxmlformats.org/officeDocument/2006/math">
                    <m:r>
                      <a:rPr lang="en-US" altLang="zh-CN" sz="1800" b="0" i="0" u="none" strike="noStrike" baseline="0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zh-CN" altLang="en-US" sz="1800" b="0" i="1" u="none" strike="noStrike" baseline="0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n-US" altLang="zh-CN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setting for each optimization schemes:</a:t>
                </a:r>
                <a:endParaRPr lang="zh-CN" altLang="en-US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058DA7F-BE9F-E31A-C90C-0BA681ADE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547" y="1403631"/>
                <a:ext cx="6560306" cy="369332"/>
              </a:xfrm>
              <a:prstGeom prst="rect">
                <a:avLst/>
              </a:prstGeom>
              <a:blipFill>
                <a:blip r:embed="rId5"/>
                <a:stretch>
                  <a:fillRect l="-651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头: 右 7">
            <a:extLst>
              <a:ext uri="{FF2B5EF4-FFF2-40B4-BE49-F238E27FC236}">
                <a16:creationId xmlns:a16="http://schemas.microsoft.com/office/drawing/2014/main" id="{B39C32D5-92D1-8AF8-F8B2-0B960AF1D05E}"/>
              </a:ext>
            </a:extLst>
          </p:cNvPr>
          <p:cNvSpPr/>
          <p:nvPr/>
        </p:nvSpPr>
        <p:spPr>
          <a:xfrm rot="5400000">
            <a:off x="5546408" y="3652116"/>
            <a:ext cx="468628" cy="474345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0E6FDC-63A3-D04D-CD64-13429160A536}"/>
              </a:ext>
            </a:extLst>
          </p:cNvPr>
          <p:cNvSpPr txBox="1"/>
          <p:nvPr/>
        </p:nvSpPr>
        <p:spPr>
          <a:xfrm>
            <a:off x="1205547" y="4195042"/>
            <a:ext cx="687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Objective cost and computation time for each optimization schemes: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9518D3-253F-A8E9-6DDE-8CB6BA2798FE}"/>
              </a:ext>
            </a:extLst>
          </p:cNvPr>
          <p:cNvSpPr txBox="1"/>
          <p:nvPr/>
        </p:nvSpPr>
        <p:spPr>
          <a:xfrm>
            <a:off x="6126481" y="3682830"/>
            <a:ext cx="92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Gurobi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6577BC2-5098-1F19-ACF7-07373BE27C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18" y="5257802"/>
            <a:ext cx="2342110" cy="15430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4253CCA-1D5A-289C-A017-0C553D7260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18" y="1293494"/>
            <a:ext cx="2342110" cy="15259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A2823B0-A849-524F-E266-4C532DB88C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18" y="3142285"/>
            <a:ext cx="2342110" cy="17926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F1090F8-A9DB-8EDC-59A8-B667EB1C33ED}"/>
              </a:ext>
            </a:extLst>
          </p:cNvPr>
          <p:cNvSpPr txBox="1"/>
          <p:nvPr/>
        </p:nvSpPr>
        <p:spPr>
          <a:xfrm>
            <a:off x="9052560" y="1033346"/>
            <a:ext cx="29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543A4D-2A31-7B2A-39AA-296757D77EBC}"/>
              </a:ext>
            </a:extLst>
          </p:cNvPr>
          <p:cNvSpPr txBox="1"/>
          <p:nvPr/>
        </p:nvSpPr>
        <p:spPr>
          <a:xfrm>
            <a:off x="9077528" y="3061574"/>
            <a:ext cx="29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FC1494-5861-FEBA-5E4B-0A286B769FB4}"/>
              </a:ext>
            </a:extLst>
          </p:cNvPr>
          <p:cNvSpPr txBox="1"/>
          <p:nvPr/>
        </p:nvSpPr>
        <p:spPr>
          <a:xfrm>
            <a:off x="9077528" y="4934917"/>
            <a:ext cx="29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F3B48-A507-0062-9B1C-BEBAF19A9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CD53A1-30E5-43AB-1448-1B90DF663891}"/>
              </a:ext>
            </a:extLst>
          </p:cNvPr>
          <p:cNvSpPr txBox="1"/>
          <p:nvPr/>
        </p:nvSpPr>
        <p:spPr>
          <a:xfrm>
            <a:off x="1733889" y="443444"/>
            <a:ext cx="6991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Robustness Tests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99CF8F-EC27-29F4-8621-E22CE7124D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67" b="29918"/>
          <a:stretch/>
        </p:blipFill>
        <p:spPr>
          <a:xfrm>
            <a:off x="1562417" y="1927741"/>
            <a:ext cx="8010525" cy="89673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4792E7C-B888-0C7E-CCF7-FE577F42C856}"/>
              </a:ext>
            </a:extLst>
          </p:cNvPr>
          <p:cNvSpPr txBox="1"/>
          <p:nvPr/>
        </p:nvSpPr>
        <p:spPr>
          <a:xfrm>
            <a:off x="1402080" y="1365369"/>
            <a:ext cx="404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Robustness measurement formula: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9EF897-D03A-4990-825F-BD5F128907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798" y="3937145"/>
            <a:ext cx="3499328" cy="280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F3DF72-F8FC-2013-707A-5BF16DD74F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9378" r="9633" b="6466"/>
          <a:stretch/>
        </p:blipFill>
        <p:spPr>
          <a:xfrm>
            <a:off x="6597654" y="3847110"/>
            <a:ext cx="3742181" cy="2916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F311FB8-280D-AE15-922C-D343E8F57178}"/>
              </a:ext>
            </a:extLst>
          </p:cNvPr>
          <p:cNvSpPr txBox="1"/>
          <p:nvPr/>
        </p:nvSpPr>
        <p:spPr>
          <a:xfrm>
            <a:off x="1402079" y="3405318"/>
            <a:ext cx="404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Robustness measurement results: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B4FBDDF6-0D64-841B-818E-2593A52791E3}"/>
              </a:ext>
            </a:extLst>
          </p:cNvPr>
          <p:cNvSpPr/>
          <p:nvPr/>
        </p:nvSpPr>
        <p:spPr>
          <a:xfrm rot="5400000">
            <a:off x="5315787" y="2939432"/>
            <a:ext cx="468628" cy="463146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2F14A1-C83C-EDD3-7010-4A7DBFE5855E}"/>
              </a:ext>
            </a:extLst>
          </p:cNvPr>
          <p:cNvSpPr txBox="1"/>
          <p:nvPr/>
        </p:nvSpPr>
        <p:spPr>
          <a:xfrm>
            <a:off x="5882115" y="2966464"/>
            <a:ext cx="200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 tests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C32CFC-64CC-A202-2477-D16516EFF43A}"/>
              </a:ext>
            </a:extLst>
          </p:cNvPr>
          <p:cNvSpPr txBox="1"/>
          <p:nvPr/>
        </p:nvSpPr>
        <p:spPr>
          <a:xfrm>
            <a:off x="1744681" y="3752480"/>
            <a:ext cx="29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BB37F1-A7D6-F448-9894-BC896F03A572}"/>
              </a:ext>
            </a:extLst>
          </p:cNvPr>
          <p:cNvSpPr txBox="1"/>
          <p:nvPr/>
        </p:nvSpPr>
        <p:spPr>
          <a:xfrm>
            <a:off x="6449064" y="3752480"/>
            <a:ext cx="29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15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F5B6F-8EE7-A574-685E-6AE41A719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43B4646-B5D2-8A46-3B42-DB6D28F8D37A}"/>
              </a:ext>
            </a:extLst>
          </p:cNvPr>
          <p:cNvSpPr txBox="1"/>
          <p:nvPr/>
        </p:nvSpPr>
        <p:spPr>
          <a:xfrm>
            <a:off x="1733889" y="443444"/>
            <a:ext cx="7954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Summary &amp; Conclusion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DABFEF-C2D8-FE0A-D65E-51CB78384754}"/>
              </a:ext>
            </a:extLst>
          </p:cNvPr>
          <p:cNvSpPr txBox="1"/>
          <p:nvPr/>
        </p:nvSpPr>
        <p:spPr>
          <a:xfrm>
            <a:off x="1386136" y="1436962"/>
            <a:ext cx="72701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Problem: Tactical DEP-Flight sequenceing for an airport network 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E04F2A-29CD-40CA-A9CC-8F03D2EDE322}"/>
              </a:ext>
            </a:extLst>
          </p:cNvPr>
          <p:cNvSpPr txBox="1"/>
          <p:nvPr/>
        </p:nvSpPr>
        <p:spPr>
          <a:xfrm>
            <a:off x="1355657" y="4373499"/>
            <a:ext cx="18853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Methodologies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66876A-B38C-7C70-C2B6-3ABB32B79A5A}"/>
              </a:ext>
            </a:extLst>
          </p:cNvPr>
          <p:cNvSpPr txBox="1"/>
          <p:nvPr/>
        </p:nvSpPr>
        <p:spPr>
          <a:xfrm>
            <a:off x="9995213" y="2956613"/>
            <a:ext cx="16332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Conclusions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2F78F0-16C8-A9F8-B8EB-1270AD0A605E}"/>
              </a:ext>
            </a:extLst>
          </p:cNvPr>
          <p:cNvSpPr txBox="1"/>
          <p:nvPr/>
        </p:nvSpPr>
        <p:spPr>
          <a:xfrm>
            <a:off x="1386136" y="1876554"/>
            <a:ext cx="4506664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High flight delay in the tactical stage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uncertainty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379327-1E86-96EA-89C9-D07ECB6C222E}"/>
              </a:ext>
            </a:extLst>
          </p:cNvPr>
          <p:cNvSpPr txBox="1"/>
          <p:nvPr/>
        </p:nvSpPr>
        <p:spPr>
          <a:xfrm>
            <a:off x="1355656" y="4813092"/>
            <a:ext cx="6706034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Chance-constrained programming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Chance constraints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reformulation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Violation probability considering the node importance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F0BA3716-5A2E-FBEA-C5D6-B9A751BC5624}"/>
              </a:ext>
            </a:extLst>
          </p:cNvPr>
          <p:cNvSpPr/>
          <p:nvPr/>
        </p:nvSpPr>
        <p:spPr>
          <a:xfrm rot="5400000">
            <a:off x="4702786" y="3518710"/>
            <a:ext cx="468628" cy="463146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B30132-7C4C-DCE7-821A-B074A9958E1D}"/>
              </a:ext>
            </a:extLst>
          </p:cNvPr>
          <p:cNvSpPr txBox="1"/>
          <p:nvPr/>
        </p:nvSpPr>
        <p:spPr>
          <a:xfrm>
            <a:off x="2511706" y="3545742"/>
            <a:ext cx="201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Lower delay cost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2D81B4-6C78-EA09-194F-6A5945E5AB64}"/>
              </a:ext>
            </a:extLst>
          </p:cNvPr>
          <p:cNvSpPr/>
          <p:nvPr/>
        </p:nvSpPr>
        <p:spPr>
          <a:xfrm>
            <a:off x="1261872" y="4145233"/>
            <a:ext cx="7394448" cy="21234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54C67B0-1983-666F-0F03-135E59BCCD78}"/>
              </a:ext>
            </a:extLst>
          </p:cNvPr>
          <p:cNvSpPr/>
          <p:nvPr/>
        </p:nvSpPr>
        <p:spPr>
          <a:xfrm>
            <a:off x="1280919" y="1215007"/>
            <a:ext cx="7394448" cy="178219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B48214D-78A3-F005-A00A-E16C8AF8572F}"/>
              </a:ext>
            </a:extLst>
          </p:cNvPr>
          <p:cNvSpPr txBox="1"/>
          <p:nvPr/>
        </p:nvSpPr>
        <p:spPr>
          <a:xfrm>
            <a:off x="5494822" y="3545742"/>
            <a:ext cx="219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Higher robustness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42CC2A5-FA79-DAC6-52B3-A202C9300FAE}"/>
              </a:ext>
            </a:extLst>
          </p:cNvPr>
          <p:cNvSpPr txBox="1"/>
          <p:nvPr/>
        </p:nvSpPr>
        <p:spPr>
          <a:xfrm>
            <a:off x="2888468" y="3110502"/>
            <a:ext cx="409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tactical flight schedule in need</a:t>
            </a:r>
            <a:endParaRPr lang="zh-CN" altLang="en-US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模型 24" descr="Libra">
                <a:extLst>
                  <a:ext uri="{FF2B5EF4-FFF2-40B4-BE49-F238E27FC236}">
                    <a16:creationId xmlns:a16="http://schemas.microsoft.com/office/drawing/2014/main" id="{52A8C588-AB95-1D59-207A-61D0BCCFF59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10352906" y="3624044"/>
              <a:ext cx="624019" cy="625816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24019" cy="625816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1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模型 24" descr="Libra">
                <a:extLst>
                  <a:ext uri="{FF2B5EF4-FFF2-40B4-BE49-F238E27FC236}">
                    <a16:creationId xmlns:a16="http://schemas.microsoft.com/office/drawing/2014/main" id="{52A8C588-AB95-1D59-207A-61D0BCCFF5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10352906" y="3624044"/>
                <a:ext cx="624019" cy="625816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79713DB7-DA9B-EDE0-ABD6-8CEB331AFF9C}"/>
              </a:ext>
            </a:extLst>
          </p:cNvPr>
          <p:cNvSpPr txBox="1"/>
          <p:nvPr/>
        </p:nvSpPr>
        <p:spPr>
          <a:xfrm flipH="1">
            <a:off x="9363733" y="3844035"/>
            <a:ext cx="989173" cy="27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DM&amp;ICCM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等腰三角形 10">
            <a:extLst>
              <a:ext uri="{FF2B5EF4-FFF2-40B4-BE49-F238E27FC236}">
                <a16:creationId xmlns:a16="http://schemas.microsoft.com/office/drawing/2014/main" id="{3728F346-368F-F557-64D5-53DF612EE06A}"/>
              </a:ext>
            </a:extLst>
          </p:cNvPr>
          <p:cNvSpPr/>
          <p:nvPr/>
        </p:nvSpPr>
        <p:spPr>
          <a:xfrm>
            <a:off x="11393384" y="3878562"/>
            <a:ext cx="301426" cy="271292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0 w 194691"/>
              <a:gd name="connsiteY0" fmla="*/ 184338 h 184338"/>
              <a:gd name="connsiteX1" fmla="*/ 130683 w 194691"/>
              <a:gd name="connsiteY1" fmla="*/ 0 h 184338"/>
              <a:gd name="connsiteX2" fmla="*/ 194691 w 194691"/>
              <a:gd name="connsiteY2" fmla="*/ 184338 h 184338"/>
              <a:gd name="connsiteX3" fmla="*/ 0 w 194691"/>
              <a:gd name="connsiteY3" fmla="*/ 184338 h 184338"/>
              <a:gd name="connsiteX0" fmla="*/ 0 w 130683"/>
              <a:gd name="connsiteY0" fmla="*/ 184338 h 195768"/>
              <a:gd name="connsiteX1" fmla="*/ 130683 w 130683"/>
              <a:gd name="connsiteY1" fmla="*/ 0 h 195768"/>
              <a:gd name="connsiteX2" fmla="*/ 42291 w 130683"/>
              <a:gd name="connsiteY2" fmla="*/ 195768 h 195768"/>
              <a:gd name="connsiteX3" fmla="*/ 0 w 130683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59436 w 147828"/>
              <a:gd name="connsiteY2" fmla="*/ 195768 h 195768"/>
              <a:gd name="connsiteX3" fmla="*/ 0 w 147828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49911 w 147828"/>
              <a:gd name="connsiteY2" fmla="*/ 195768 h 195768"/>
              <a:gd name="connsiteX3" fmla="*/ 0 w 147828"/>
              <a:gd name="connsiteY3" fmla="*/ 184338 h 195768"/>
              <a:gd name="connsiteX0" fmla="*/ 0 w 182118"/>
              <a:gd name="connsiteY0" fmla="*/ 151953 h 163383"/>
              <a:gd name="connsiteX1" fmla="*/ 182118 w 182118"/>
              <a:gd name="connsiteY1" fmla="*/ 0 h 163383"/>
              <a:gd name="connsiteX2" fmla="*/ 49911 w 182118"/>
              <a:gd name="connsiteY2" fmla="*/ 163383 h 163383"/>
              <a:gd name="connsiteX3" fmla="*/ 0 w 182118"/>
              <a:gd name="connsiteY3" fmla="*/ 151953 h 163383"/>
              <a:gd name="connsiteX0" fmla="*/ 0 w 182118"/>
              <a:gd name="connsiteY0" fmla="*/ 151953 h 195768"/>
              <a:gd name="connsiteX1" fmla="*/ 182118 w 182118"/>
              <a:gd name="connsiteY1" fmla="*/ 0 h 195768"/>
              <a:gd name="connsiteX2" fmla="*/ 32766 w 182118"/>
              <a:gd name="connsiteY2" fmla="*/ 195768 h 195768"/>
              <a:gd name="connsiteX3" fmla="*/ 0 w 182118"/>
              <a:gd name="connsiteY3" fmla="*/ 151953 h 195768"/>
              <a:gd name="connsiteX0" fmla="*/ 0 w 237363"/>
              <a:gd name="connsiteY0" fmla="*/ 171003 h 214818"/>
              <a:gd name="connsiteX1" fmla="*/ 237363 w 237363"/>
              <a:gd name="connsiteY1" fmla="*/ 0 h 214818"/>
              <a:gd name="connsiteX2" fmla="*/ 32766 w 237363"/>
              <a:gd name="connsiteY2" fmla="*/ 214818 h 214818"/>
              <a:gd name="connsiteX3" fmla="*/ 0 w 237363"/>
              <a:gd name="connsiteY3" fmla="*/ 171003 h 214818"/>
              <a:gd name="connsiteX0" fmla="*/ 0 w 250698"/>
              <a:gd name="connsiteY0" fmla="*/ 182433 h 226248"/>
              <a:gd name="connsiteX1" fmla="*/ 250698 w 250698"/>
              <a:gd name="connsiteY1" fmla="*/ 0 h 226248"/>
              <a:gd name="connsiteX2" fmla="*/ 32766 w 250698"/>
              <a:gd name="connsiteY2" fmla="*/ 226248 h 226248"/>
              <a:gd name="connsiteX3" fmla="*/ 0 w 250698"/>
              <a:gd name="connsiteY3" fmla="*/ 182433 h 226248"/>
              <a:gd name="connsiteX0" fmla="*/ 0 w 284988"/>
              <a:gd name="connsiteY0" fmla="*/ 110043 h 153858"/>
              <a:gd name="connsiteX1" fmla="*/ 284988 w 284988"/>
              <a:gd name="connsiteY1" fmla="*/ 0 h 153858"/>
              <a:gd name="connsiteX2" fmla="*/ 32766 w 284988"/>
              <a:gd name="connsiteY2" fmla="*/ 153858 h 153858"/>
              <a:gd name="connsiteX3" fmla="*/ 0 w 284988"/>
              <a:gd name="connsiteY3" fmla="*/ 110043 h 153858"/>
              <a:gd name="connsiteX0" fmla="*/ 0 w 244983"/>
              <a:gd name="connsiteY0" fmla="*/ 167193 h 211008"/>
              <a:gd name="connsiteX1" fmla="*/ 244983 w 244983"/>
              <a:gd name="connsiteY1" fmla="*/ 0 h 211008"/>
              <a:gd name="connsiteX2" fmla="*/ 32766 w 244983"/>
              <a:gd name="connsiteY2" fmla="*/ 211008 h 211008"/>
              <a:gd name="connsiteX3" fmla="*/ 0 w 244983"/>
              <a:gd name="connsiteY3" fmla="*/ 167193 h 211008"/>
              <a:gd name="connsiteX0" fmla="*/ 0 w 273558"/>
              <a:gd name="connsiteY0" fmla="*/ 184338 h 228153"/>
              <a:gd name="connsiteX1" fmla="*/ 273558 w 273558"/>
              <a:gd name="connsiteY1" fmla="*/ 0 h 228153"/>
              <a:gd name="connsiteX2" fmla="*/ 32766 w 273558"/>
              <a:gd name="connsiteY2" fmla="*/ 228153 h 228153"/>
              <a:gd name="connsiteX3" fmla="*/ 0 w 273558"/>
              <a:gd name="connsiteY3" fmla="*/ 184338 h 22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558" h="228153">
                <a:moveTo>
                  <a:pt x="0" y="184338"/>
                </a:moveTo>
                <a:lnTo>
                  <a:pt x="273558" y="0"/>
                </a:lnTo>
                <a:lnTo>
                  <a:pt x="32766" y="228153"/>
                </a:lnTo>
                <a:lnTo>
                  <a:pt x="0" y="184338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0AD0499-C161-DC5E-959D-3F41AF46F901}"/>
              </a:ext>
            </a:extLst>
          </p:cNvPr>
          <p:cNvSpPr txBox="1"/>
          <p:nvPr/>
        </p:nvSpPr>
        <p:spPr>
          <a:xfrm flipH="1">
            <a:off x="11089690" y="3844035"/>
            <a:ext cx="792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ICCM-NI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等腰三角形 8">
            <a:extLst>
              <a:ext uri="{FF2B5EF4-FFF2-40B4-BE49-F238E27FC236}">
                <a16:creationId xmlns:a16="http://schemas.microsoft.com/office/drawing/2014/main" id="{C121A808-006D-CABB-4CCC-BBD72E2EE4CD}"/>
              </a:ext>
            </a:extLst>
          </p:cNvPr>
          <p:cNvSpPr/>
          <p:nvPr/>
        </p:nvSpPr>
        <p:spPr>
          <a:xfrm>
            <a:off x="11336289" y="4001299"/>
            <a:ext cx="138958" cy="156390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19812 w 64008"/>
              <a:gd name="connsiteY0" fmla="*/ 184338 h 184338"/>
              <a:gd name="connsiteX1" fmla="*/ 0 w 64008"/>
              <a:gd name="connsiteY1" fmla="*/ 0 h 184338"/>
              <a:gd name="connsiteX2" fmla="*/ 64008 w 64008"/>
              <a:gd name="connsiteY2" fmla="*/ 184338 h 184338"/>
              <a:gd name="connsiteX3" fmla="*/ 19812 w 64008"/>
              <a:gd name="connsiteY3" fmla="*/ 184338 h 184338"/>
              <a:gd name="connsiteX0" fmla="*/ 19812 w 88773"/>
              <a:gd name="connsiteY0" fmla="*/ 184338 h 184338"/>
              <a:gd name="connsiteX1" fmla="*/ 0 w 88773"/>
              <a:gd name="connsiteY1" fmla="*/ 0 h 184338"/>
              <a:gd name="connsiteX2" fmla="*/ 88773 w 88773"/>
              <a:gd name="connsiteY2" fmla="*/ 136713 h 184338"/>
              <a:gd name="connsiteX3" fmla="*/ 19812 w 88773"/>
              <a:gd name="connsiteY3" fmla="*/ 184338 h 184338"/>
              <a:gd name="connsiteX0" fmla="*/ 54102 w 88773"/>
              <a:gd name="connsiteY0" fmla="*/ 157668 h 157668"/>
              <a:gd name="connsiteX1" fmla="*/ 0 w 88773"/>
              <a:gd name="connsiteY1" fmla="*/ 0 h 157668"/>
              <a:gd name="connsiteX2" fmla="*/ 88773 w 88773"/>
              <a:gd name="connsiteY2" fmla="*/ 136713 h 157668"/>
              <a:gd name="connsiteX3" fmla="*/ 54102 w 88773"/>
              <a:gd name="connsiteY3" fmla="*/ 157668 h 157668"/>
              <a:gd name="connsiteX0" fmla="*/ 54102 w 100203"/>
              <a:gd name="connsiteY0" fmla="*/ 157668 h 157668"/>
              <a:gd name="connsiteX1" fmla="*/ 0 w 100203"/>
              <a:gd name="connsiteY1" fmla="*/ 0 h 157668"/>
              <a:gd name="connsiteX2" fmla="*/ 100203 w 100203"/>
              <a:gd name="connsiteY2" fmla="*/ 136713 h 157668"/>
              <a:gd name="connsiteX3" fmla="*/ 54102 w 100203"/>
              <a:gd name="connsiteY3" fmla="*/ 157668 h 157668"/>
              <a:gd name="connsiteX0" fmla="*/ 67522 w 100203"/>
              <a:gd name="connsiteY0" fmla="*/ 175344 h 175344"/>
              <a:gd name="connsiteX1" fmla="*/ 0 w 100203"/>
              <a:gd name="connsiteY1" fmla="*/ 0 h 175344"/>
              <a:gd name="connsiteX2" fmla="*/ 100203 w 100203"/>
              <a:gd name="connsiteY2" fmla="*/ 136713 h 175344"/>
              <a:gd name="connsiteX3" fmla="*/ 67522 w 100203"/>
              <a:gd name="connsiteY3" fmla="*/ 175344 h 175344"/>
              <a:gd name="connsiteX0" fmla="*/ 66031 w 98712"/>
              <a:gd name="connsiteY0" fmla="*/ 101695 h 101695"/>
              <a:gd name="connsiteX1" fmla="*/ 0 w 98712"/>
              <a:gd name="connsiteY1" fmla="*/ 0 h 101695"/>
              <a:gd name="connsiteX2" fmla="*/ 98712 w 98712"/>
              <a:gd name="connsiteY2" fmla="*/ 63064 h 101695"/>
              <a:gd name="connsiteX3" fmla="*/ 66031 w 98712"/>
              <a:gd name="connsiteY3" fmla="*/ 101695 h 10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2" h="101695">
                <a:moveTo>
                  <a:pt x="66031" y="101695"/>
                </a:moveTo>
                <a:lnTo>
                  <a:pt x="0" y="0"/>
                </a:lnTo>
                <a:lnTo>
                  <a:pt x="98712" y="63064"/>
                </a:lnTo>
                <a:lnTo>
                  <a:pt x="66031" y="101695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23E3DD83-A834-6423-1EA5-4213D59B7CC7}"/>
              </a:ext>
            </a:extLst>
          </p:cNvPr>
          <p:cNvSpPr/>
          <p:nvPr/>
        </p:nvSpPr>
        <p:spPr>
          <a:xfrm>
            <a:off x="8895105" y="3380889"/>
            <a:ext cx="468628" cy="463146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29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CB1F8-42B4-680C-7FB0-A6989FA6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2DD576F5-9E5C-414C-13C2-16945A74AAAF}"/>
              </a:ext>
            </a:extLst>
          </p:cNvPr>
          <p:cNvSpPr/>
          <p:nvPr/>
        </p:nvSpPr>
        <p:spPr>
          <a:xfrm>
            <a:off x="5902012" y="4067353"/>
            <a:ext cx="387976" cy="59170"/>
          </a:xfrm>
          <a:prstGeom prst="rect">
            <a:avLst/>
          </a:prstGeom>
          <a:solidFill>
            <a:srgbClr val="6A97B7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1C2E030-9AAA-16D0-7E9D-657BE0629FD9}"/>
              </a:ext>
            </a:extLst>
          </p:cNvPr>
          <p:cNvGrpSpPr/>
          <p:nvPr/>
        </p:nvGrpSpPr>
        <p:grpSpPr>
          <a:xfrm>
            <a:off x="5455223" y="1750077"/>
            <a:ext cx="1281554" cy="837644"/>
            <a:chOff x="5201573" y="1174090"/>
            <a:chExt cx="2115979" cy="1383041"/>
          </a:xfrm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F3822864-0A94-CD42-68CC-B5FAB11EBCBC}"/>
                </a:ext>
              </a:extLst>
            </p:cNvPr>
            <p:cNvSpPr/>
            <p:nvPr/>
          </p:nvSpPr>
          <p:spPr>
            <a:xfrm rot="2700000">
              <a:off x="5568044" y="1174090"/>
              <a:ext cx="1383041" cy="1383041"/>
            </a:xfrm>
            <a:prstGeom prst="roundRect">
              <a:avLst>
                <a:gd name="adj" fmla="val 0"/>
              </a:avLst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E2DE1D4-B6DB-5FCD-0131-9F83FBC82339}"/>
                </a:ext>
              </a:extLst>
            </p:cNvPr>
            <p:cNvSpPr txBox="1"/>
            <p:nvPr/>
          </p:nvSpPr>
          <p:spPr>
            <a:xfrm>
              <a:off x="5201573" y="1393171"/>
              <a:ext cx="2115979" cy="965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03</a:t>
              </a:r>
              <a:endPara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ECCA73B-2D9F-52AD-0A9B-18F210002C74}"/>
              </a:ext>
            </a:extLst>
          </p:cNvPr>
          <p:cNvGrpSpPr/>
          <p:nvPr/>
        </p:nvGrpSpPr>
        <p:grpSpPr>
          <a:xfrm>
            <a:off x="-486067" y="1857797"/>
            <a:ext cx="2500220" cy="3423978"/>
            <a:chOff x="-486067" y="1857797"/>
            <a:chExt cx="2500220" cy="3423978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24BB4D25-F24F-F593-48D9-81CB14FBF618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CE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9DA0432B-4C16-C77E-345A-720B6BAB0121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9B7E5605-E097-ED38-1AA3-514F38B84F41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3D776949-5DAB-4F80-918B-53C3A2622B04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72684F82-26D3-3DFE-D0FB-DEB5B05985A7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F7CD8A6D-1DA6-3957-C944-3192377673AF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7268484-F9B0-4F72-C5E4-661B5376E254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0EB73730-3099-A26B-4E07-B1C23C02204A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2350F8CA-98DD-B07A-CF9D-0E78DC3B5689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D3ED90D-7E8F-8B2B-20C3-DA8C49D9B430}"/>
              </a:ext>
            </a:extLst>
          </p:cNvPr>
          <p:cNvGrpSpPr/>
          <p:nvPr/>
        </p:nvGrpSpPr>
        <p:grpSpPr>
          <a:xfrm flipH="1" flipV="1">
            <a:off x="10176008" y="1857797"/>
            <a:ext cx="2500220" cy="3423978"/>
            <a:chOff x="-486067" y="1857797"/>
            <a:chExt cx="2500220" cy="3423978"/>
          </a:xfrm>
          <a:effectLst>
            <a:outerShdw blurRad="101600" dist="38100" dir="8100000" algn="tr" rotWithShape="0">
              <a:prstClr val="black">
                <a:alpha val="25000"/>
              </a:prstClr>
            </a:outerShdw>
          </a:effectLst>
        </p:grpSpPr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402C7C2C-8DBE-B50D-C730-F59570D7A65D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BEC1B129-EA80-1F77-B50A-234E21B5ED95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9AB967B3-877F-75D7-EA7A-39A7FD56C5B3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EBC28738-5637-C295-BF75-9370FD452197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75F671E3-7AA6-0271-35C5-2AA70C5727DF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0C4D5191-480B-C113-11BF-D2FA9226D6C6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84D4F142-789C-DCE4-B6BA-793C1A6B9104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016FF548-01E7-B65F-3EF2-1D329FDFFB3D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F821B931-2DF5-B906-0FAB-A8B9F7575D28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5015EFE-5556-6CB0-45CA-F6186F6702F6}"/>
              </a:ext>
            </a:extLst>
          </p:cNvPr>
          <p:cNvSpPr/>
          <p:nvPr/>
        </p:nvSpPr>
        <p:spPr>
          <a:xfrm>
            <a:off x="2925174" y="3083691"/>
            <a:ext cx="6361231" cy="49686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</a:t>
            </a:r>
            <a:endParaRPr lang="zh-CN" altLang="en-US" sz="24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B7AF8-0611-3FDA-0E82-C041BB370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0F45E71-81F8-9328-8211-BB28129EFD60}"/>
              </a:ext>
            </a:extLst>
          </p:cNvPr>
          <p:cNvCxnSpPr>
            <a:cxnSpLocks/>
          </p:cNvCxnSpPr>
          <p:nvPr/>
        </p:nvCxnSpPr>
        <p:spPr>
          <a:xfrm>
            <a:off x="6763152" y="2498011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弧形 9">
            <a:extLst>
              <a:ext uri="{FF2B5EF4-FFF2-40B4-BE49-F238E27FC236}">
                <a16:creationId xmlns:a16="http://schemas.microsoft.com/office/drawing/2014/main" id="{71738CAA-F934-2213-47C6-C6E44AD5B66E}"/>
              </a:ext>
            </a:extLst>
          </p:cNvPr>
          <p:cNvSpPr/>
          <p:nvPr/>
        </p:nvSpPr>
        <p:spPr>
          <a:xfrm rot="5400000">
            <a:off x="7099455" y="3593206"/>
            <a:ext cx="787215" cy="1459824"/>
          </a:xfrm>
          <a:prstGeom prst="arc">
            <a:avLst>
              <a:gd name="adj1" fmla="val 16199992"/>
              <a:gd name="adj2" fmla="val 555393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BBF0B2E-940E-4B92-5FD5-069A7516B018}"/>
              </a:ext>
            </a:extLst>
          </p:cNvPr>
          <p:cNvCxnSpPr>
            <a:cxnSpLocks/>
          </p:cNvCxnSpPr>
          <p:nvPr/>
        </p:nvCxnSpPr>
        <p:spPr>
          <a:xfrm>
            <a:off x="8222976" y="2498011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F91DA16-2CE4-85BD-FE8E-B108CD844538}"/>
              </a:ext>
            </a:extLst>
          </p:cNvPr>
          <p:cNvSpPr/>
          <p:nvPr/>
        </p:nvSpPr>
        <p:spPr>
          <a:xfrm rot="10800000">
            <a:off x="6700290" y="4238331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FBBA26F-A714-915F-9115-3DBB8F17D1E3}"/>
              </a:ext>
            </a:extLst>
          </p:cNvPr>
          <p:cNvSpPr/>
          <p:nvPr/>
        </p:nvSpPr>
        <p:spPr>
          <a:xfrm>
            <a:off x="6710642" y="2458329"/>
            <a:ext cx="102583" cy="1000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弧形 13">
            <a:extLst>
              <a:ext uri="{FF2B5EF4-FFF2-40B4-BE49-F238E27FC236}">
                <a16:creationId xmlns:a16="http://schemas.microsoft.com/office/drawing/2014/main" id="{D8BC10A4-02FA-726D-267A-1683E0D0B3E7}"/>
              </a:ext>
            </a:extLst>
          </p:cNvPr>
          <p:cNvSpPr/>
          <p:nvPr/>
        </p:nvSpPr>
        <p:spPr>
          <a:xfrm rot="16200000" flipV="1">
            <a:off x="8559279" y="1793894"/>
            <a:ext cx="787215" cy="1459824"/>
          </a:xfrm>
          <a:prstGeom prst="arc">
            <a:avLst>
              <a:gd name="adj1" fmla="val 16199992"/>
              <a:gd name="adj2" fmla="val 555393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2D04718-A3E8-1275-D7BD-9FF268B89761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82798" y="2508366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B260C935-765F-BAED-E344-C66940701F82}"/>
              </a:ext>
            </a:extLst>
          </p:cNvPr>
          <p:cNvSpPr/>
          <p:nvPr/>
        </p:nvSpPr>
        <p:spPr>
          <a:xfrm rot="10800000" flipV="1">
            <a:off x="8157093" y="3399584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871A15D-E178-A5CD-BDE4-B5238F1E24E5}"/>
              </a:ext>
            </a:extLst>
          </p:cNvPr>
          <p:cNvSpPr/>
          <p:nvPr/>
        </p:nvSpPr>
        <p:spPr>
          <a:xfrm>
            <a:off x="9630331" y="4276993"/>
            <a:ext cx="102583" cy="1000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7D9466A1-5D8A-85EF-67A8-EB526E09B4EF}"/>
              </a:ext>
            </a:extLst>
          </p:cNvPr>
          <p:cNvSpPr/>
          <p:nvPr/>
        </p:nvSpPr>
        <p:spPr>
          <a:xfrm rot="10800000">
            <a:off x="9614171" y="2508366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模型 18" descr="Airplane">
                <a:extLst>
                  <a:ext uri="{FF2B5EF4-FFF2-40B4-BE49-F238E27FC236}">
                    <a16:creationId xmlns:a16="http://schemas.microsoft.com/office/drawing/2014/main" id="{20AB3A2E-8E11-EA4A-CA2B-F1476CDAEF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3786323"/>
                  </p:ext>
                </p:extLst>
              </p:nvPr>
            </p:nvGraphicFramePr>
            <p:xfrm rot="20758839">
              <a:off x="5319714" y="1843040"/>
              <a:ext cx="826880" cy="332654"/>
            </p:xfrm>
            <a:graphic>
              <a:graphicData uri="http://schemas.microsoft.com/office/drawing/2017/model3d">
                <am3d:model3d r:embed="rId3">
                  <am3d:spPr>
                    <a:xfrm rot="20758839">
                      <a:off x="0" y="0"/>
                      <a:ext cx="826880" cy="33265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2376982" ay="4990806" az="236500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69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模型 18" descr="Airplane">
                <a:extLst>
                  <a:ext uri="{FF2B5EF4-FFF2-40B4-BE49-F238E27FC236}">
                    <a16:creationId xmlns:a16="http://schemas.microsoft.com/office/drawing/2014/main" id="{20AB3A2E-8E11-EA4A-CA2B-F1476CDAEF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758839">
                <a:off x="5319714" y="1843040"/>
                <a:ext cx="826880" cy="332654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176704EB-B1DC-AD4F-E71A-72CD2587C507}"/>
              </a:ext>
            </a:extLst>
          </p:cNvPr>
          <p:cNvSpPr txBox="1"/>
          <p:nvPr/>
        </p:nvSpPr>
        <p:spPr>
          <a:xfrm>
            <a:off x="5037970" y="2493239"/>
            <a:ext cx="1604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Pre-tactical stage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E50242-5E50-616E-038F-096F09A73F29}"/>
              </a:ext>
            </a:extLst>
          </p:cNvPr>
          <p:cNvSpPr txBox="1"/>
          <p:nvPr/>
        </p:nvSpPr>
        <p:spPr>
          <a:xfrm>
            <a:off x="5037970" y="2677122"/>
            <a:ext cx="1869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Flight schedule optimize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68F8CAF-21CF-7CE9-798A-41686AB26A5C}"/>
              </a:ext>
            </a:extLst>
          </p:cNvPr>
          <p:cNvSpPr txBox="1"/>
          <p:nvPr/>
        </p:nvSpPr>
        <p:spPr>
          <a:xfrm>
            <a:off x="5037970" y="2286257"/>
            <a:ext cx="17067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①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Application Scenario: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图形 37">
            <a:extLst>
              <a:ext uri="{FF2B5EF4-FFF2-40B4-BE49-F238E27FC236}">
                <a16:creationId xmlns:a16="http://schemas.microsoft.com/office/drawing/2014/main" id="{5B0D01A7-5306-D9F0-A401-76C31970ACE6}"/>
              </a:ext>
            </a:extLst>
          </p:cNvPr>
          <p:cNvSpPr/>
          <p:nvPr/>
        </p:nvSpPr>
        <p:spPr>
          <a:xfrm>
            <a:off x="6226657" y="1867701"/>
            <a:ext cx="442076" cy="342690"/>
          </a:xfrm>
          <a:custGeom>
            <a:avLst/>
            <a:gdLst>
              <a:gd name="connsiteX0" fmla="*/ 178092 w 588734"/>
              <a:gd name="connsiteY0" fmla="*/ 86838 h 540163"/>
              <a:gd name="connsiteX1" fmla="*/ 44155 w 588734"/>
              <a:gd name="connsiteY1" fmla="*/ 86838 h 540163"/>
              <a:gd name="connsiteX2" fmla="*/ 44155 w 588734"/>
              <a:gd name="connsiteY2" fmla="*/ 496008 h 540163"/>
              <a:gd name="connsiteX3" fmla="*/ 178092 w 588734"/>
              <a:gd name="connsiteY3" fmla="*/ 496008 h 540163"/>
              <a:gd name="connsiteX4" fmla="*/ 178092 w 588734"/>
              <a:gd name="connsiteY4" fmla="*/ 86838 h 540163"/>
              <a:gd name="connsiteX5" fmla="*/ 222247 w 588734"/>
              <a:gd name="connsiteY5" fmla="*/ 86838 h 540163"/>
              <a:gd name="connsiteX6" fmla="*/ 222247 w 588734"/>
              <a:gd name="connsiteY6" fmla="*/ 496008 h 540163"/>
              <a:gd name="connsiteX7" fmla="*/ 544579 w 588734"/>
              <a:gd name="connsiteY7" fmla="*/ 496008 h 540163"/>
              <a:gd name="connsiteX8" fmla="*/ 544579 w 588734"/>
              <a:gd name="connsiteY8" fmla="*/ 86838 h 540163"/>
              <a:gd name="connsiteX9" fmla="*/ 222247 w 588734"/>
              <a:gd name="connsiteY9" fmla="*/ 86838 h 540163"/>
              <a:gd name="connsiteX10" fmla="*/ 44155 w 588734"/>
              <a:gd name="connsiteY10" fmla="*/ 0 h 540163"/>
              <a:gd name="connsiteX11" fmla="*/ 544579 w 588734"/>
              <a:gd name="connsiteY11" fmla="*/ 0 h 540163"/>
              <a:gd name="connsiteX12" fmla="*/ 588734 w 588734"/>
              <a:gd name="connsiteY12" fmla="*/ 44155 h 540163"/>
              <a:gd name="connsiteX13" fmla="*/ 588734 w 588734"/>
              <a:gd name="connsiteY13" fmla="*/ 496008 h 540163"/>
              <a:gd name="connsiteX14" fmla="*/ 544579 w 588734"/>
              <a:gd name="connsiteY14" fmla="*/ 540163 h 540163"/>
              <a:gd name="connsiteX15" fmla="*/ 44155 w 588734"/>
              <a:gd name="connsiteY15" fmla="*/ 540163 h 540163"/>
              <a:gd name="connsiteX16" fmla="*/ 0 w 588734"/>
              <a:gd name="connsiteY16" fmla="*/ 496008 h 540163"/>
              <a:gd name="connsiteX17" fmla="*/ 0 w 588734"/>
              <a:gd name="connsiteY17" fmla="*/ 44155 h 540163"/>
              <a:gd name="connsiteX18" fmla="*/ 44155 w 588734"/>
              <a:gd name="connsiteY18" fmla="*/ 0 h 540163"/>
              <a:gd name="connsiteX19" fmla="*/ 292895 w 588734"/>
              <a:gd name="connsiteY19" fmla="*/ 211944 h 540163"/>
              <a:gd name="connsiteX20" fmla="*/ 472459 w 588734"/>
              <a:gd name="connsiteY20" fmla="*/ 211944 h 540163"/>
              <a:gd name="connsiteX21" fmla="*/ 472459 w 588734"/>
              <a:gd name="connsiteY21" fmla="*/ 241381 h 540163"/>
              <a:gd name="connsiteX22" fmla="*/ 292895 w 588734"/>
              <a:gd name="connsiteY22" fmla="*/ 241381 h 540163"/>
              <a:gd name="connsiteX23" fmla="*/ 292895 w 588734"/>
              <a:gd name="connsiteY23" fmla="*/ 211944 h 540163"/>
              <a:gd name="connsiteX24" fmla="*/ 292895 w 588734"/>
              <a:gd name="connsiteY24" fmla="*/ 281120 h 540163"/>
              <a:gd name="connsiteX25" fmla="*/ 472459 w 588734"/>
              <a:gd name="connsiteY25" fmla="*/ 281120 h 540163"/>
              <a:gd name="connsiteX26" fmla="*/ 472459 w 588734"/>
              <a:gd name="connsiteY26" fmla="*/ 310557 h 540163"/>
              <a:gd name="connsiteX27" fmla="*/ 292895 w 588734"/>
              <a:gd name="connsiteY27" fmla="*/ 310557 h 540163"/>
              <a:gd name="connsiteX28" fmla="*/ 292895 w 588734"/>
              <a:gd name="connsiteY28" fmla="*/ 281120 h 540163"/>
              <a:gd name="connsiteX29" fmla="*/ 292895 w 588734"/>
              <a:gd name="connsiteY29" fmla="*/ 345881 h 540163"/>
              <a:gd name="connsiteX30" fmla="*/ 472459 w 588734"/>
              <a:gd name="connsiteY30" fmla="*/ 345881 h 540163"/>
              <a:gd name="connsiteX31" fmla="*/ 472459 w 588734"/>
              <a:gd name="connsiteY31" fmla="*/ 375318 h 540163"/>
              <a:gd name="connsiteX32" fmla="*/ 292895 w 588734"/>
              <a:gd name="connsiteY32" fmla="*/ 375318 h 540163"/>
              <a:gd name="connsiteX33" fmla="*/ 292895 w 588734"/>
              <a:gd name="connsiteY33" fmla="*/ 345881 h 54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8734" h="540163">
                <a:moveTo>
                  <a:pt x="178092" y="86838"/>
                </a:moveTo>
                <a:lnTo>
                  <a:pt x="44155" y="86838"/>
                </a:lnTo>
                <a:lnTo>
                  <a:pt x="44155" y="496008"/>
                </a:lnTo>
                <a:lnTo>
                  <a:pt x="178092" y="496008"/>
                </a:lnTo>
                <a:lnTo>
                  <a:pt x="178092" y="86838"/>
                </a:lnTo>
                <a:close/>
                <a:moveTo>
                  <a:pt x="222247" y="86838"/>
                </a:moveTo>
                <a:lnTo>
                  <a:pt x="222247" y="496008"/>
                </a:lnTo>
                <a:lnTo>
                  <a:pt x="544579" y="496008"/>
                </a:lnTo>
                <a:lnTo>
                  <a:pt x="544579" y="86838"/>
                </a:lnTo>
                <a:lnTo>
                  <a:pt x="222247" y="86838"/>
                </a:lnTo>
                <a:close/>
                <a:moveTo>
                  <a:pt x="44155" y="0"/>
                </a:moveTo>
                <a:lnTo>
                  <a:pt x="544579" y="0"/>
                </a:lnTo>
                <a:cubicBezTo>
                  <a:pt x="568966" y="0"/>
                  <a:pt x="588734" y="19768"/>
                  <a:pt x="588734" y="44155"/>
                </a:cubicBezTo>
                <a:lnTo>
                  <a:pt x="588734" y="496008"/>
                </a:lnTo>
                <a:cubicBezTo>
                  <a:pt x="588734" y="520395"/>
                  <a:pt x="568966" y="540163"/>
                  <a:pt x="544579" y="540163"/>
                </a:cubicBezTo>
                <a:lnTo>
                  <a:pt x="44155" y="540163"/>
                </a:lnTo>
                <a:cubicBezTo>
                  <a:pt x="19768" y="540163"/>
                  <a:pt x="0" y="520395"/>
                  <a:pt x="0" y="496008"/>
                </a:cubicBezTo>
                <a:lnTo>
                  <a:pt x="0" y="44155"/>
                </a:lnTo>
                <a:cubicBezTo>
                  <a:pt x="0" y="19768"/>
                  <a:pt x="19768" y="0"/>
                  <a:pt x="44155" y="0"/>
                </a:cubicBezTo>
                <a:close/>
                <a:moveTo>
                  <a:pt x="292895" y="211944"/>
                </a:moveTo>
                <a:lnTo>
                  <a:pt x="472459" y="211944"/>
                </a:lnTo>
                <a:lnTo>
                  <a:pt x="472459" y="241381"/>
                </a:lnTo>
                <a:lnTo>
                  <a:pt x="292895" y="241381"/>
                </a:lnTo>
                <a:lnTo>
                  <a:pt x="292895" y="211944"/>
                </a:lnTo>
                <a:close/>
                <a:moveTo>
                  <a:pt x="292895" y="281120"/>
                </a:moveTo>
                <a:lnTo>
                  <a:pt x="472459" y="281120"/>
                </a:lnTo>
                <a:lnTo>
                  <a:pt x="472459" y="310557"/>
                </a:lnTo>
                <a:lnTo>
                  <a:pt x="292895" y="310557"/>
                </a:lnTo>
                <a:lnTo>
                  <a:pt x="292895" y="281120"/>
                </a:lnTo>
                <a:close/>
                <a:moveTo>
                  <a:pt x="292895" y="345881"/>
                </a:moveTo>
                <a:lnTo>
                  <a:pt x="472459" y="345881"/>
                </a:lnTo>
                <a:lnTo>
                  <a:pt x="472459" y="375318"/>
                </a:lnTo>
                <a:lnTo>
                  <a:pt x="292895" y="375318"/>
                </a:lnTo>
                <a:lnTo>
                  <a:pt x="292895" y="345881"/>
                </a:lnTo>
                <a:close/>
              </a:path>
            </a:pathLst>
          </a:custGeom>
          <a:solidFill>
            <a:schemeClr val="bg1"/>
          </a:solidFill>
          <a:ln w="567" cap="flat">
            <a:noFill/>
            <a:prstDash val="solid"/>
            <a:miter/>
          </a:ln>
          <a:effectLst>
            <a:outerShdw blurRad="50800" dist="50800" algn="ctr" rotWithShape="0">
              <a:srgbClr val="000000">
                <a:alpha val="72000"/>
              </a:srgbClr>
            </a:outerShdw>
          </a:effectLst>
          <a:scene3d>
            <a:camera prst="isometricOffAxis2Left"/>
            <a:lightRig rig="threePt" dir="t"/>
          </a:scene3d>
          <a:sp3d>
            <a:bevelT prst="angle"/>
          </a:sp3d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962A001-A0AB-001A-6D7C-358C5351D299}"/>
              </a:ext>
            </a:extLst>
          </p:cNvPr>
          <p:cNvSpPr txBox="1"/>
          <p:nvPr/>
        </p:nvSpPr>
        <p:spPr>
          <a:xfrm>
            <a:off x="5038262" y="4870507"/>
            <a:ext cx="2768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Under operational capacity uncertainty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4AD414E-7564-5CD0-6414-C6AC9A1AD37D}"/>
              </a:ext>
            </a:extLst>
          </p:cNvPr>
          <p:cNvSpPr txBox="1"/>
          <p:nvPr/>
        </p:nvSpPr>
        <p:spPr>
          <a:xfrm>
            <a:off x="5038262" y="4654376"/>
            <a:ext cx="2398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 stochastic IP model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8611D60-D35D-954D-6857-FC0380D167A4}"/>
              </a:ext>
            </a:extLst>
          </p:cNvPr>
          <p:cNvSpPr txBox="1"/>
          <p:nvPr/>
        </p:nvSpPr>
        <p:spPr>
          <a:xfrm>
            <a:off x="5038262" y="4222118"/>
            <a:ext cx="11072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Two-Stage 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57F02D6-0AE5-C61B-953A-F9A745C64478}"/>
              </a:ext>
            </a:extLst>
          </p:cNvPr>
          <p:cNvSpPr txBox="1"/>
          <p:nvPr/>
        </p:nvSpPr>
        <p:spPr>
          <a:xfrm>
            <a:off x="5038261" y="4438247"/>
            <a:ext cx="16620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772FA32-0186-03EC-83DC-AD3AC8576324}"/>
              </a:ext>
            </a:extLst>
          </p:cNvPr>
          <p:cNvSpPr txBox="1"/>
          <p:nvPr/>
        </p:nvSpPr>
        <p:spPr>
          <a:xfrm>
            <a:off x="5038262" y="4021226"/>
            <a:ext cx="15940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Practical Problems: 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66AC6BA-8C35-D3AE-95DC-CE0360A87B02}"/>
              </a:ext>
            </a:extLst>
          </p:cNvPr>
          <p:cNvSpPr txBox="1"/>
          <p:nvPr/>
        </p:nvSpPr>
        <p:spPr>
          <a:xfrm>
            <a:off x="8147312" y="3412911"/>
            <a:ext cx="17486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Multi-Day Two-Stage Model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AAD8AC5-A3C9-8FE1-B17F-E4642D5E3594}"/>
              </a:ext>
            </a:extLst>
          </p:cNvPr>
          <p:cNvSpPr txBox="1"/>
          <p:nvPr/>
        </p:nvSpPr>
        <p:spPr>
          <a:xfrm>
            <a:off x="6625359" y="2847957"/>
            <a:ext cx="1623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Scenario Generation Model(SGM)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151AAFA-370E-91CC-D4DA-B74C68E9630B}"/>
              </a:ext>
            </a:extLst>
          </p:cNvPr>
          <p:cNvSpPr txBox="1"/>
          <p:nvPr/>
        </p:nvSpPr>
        <p:spPr>
          <a:xfrm>
            <a:off x="8147312" y="2512128"/>
            <a:ext cx="15639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NS-DSC Algorithm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047A177-B0FB-8EC9-DDEC-C91CF1FBD325}"/>
              </a:ext>
            </a:extLst>
          </p:cNvPr>
          <p:cNvSpPr txBox="1"/>
          <p:nvPr/>
        </p:nvSpPr>
        <p:spPr>
          <a:xfrm>
            <a:off x="9644386" y="3068720"/>
            <a:ext cx="1623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analysis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6BC134F-4B95-01A4-6D39-27F852C665F2}"/>
              </a:ext>
            </a:extLst>
          </p:cNvPr>
          <p:cNvSpPr txBox="1"/>
          <p:nvPr/>
        </p:nvSpPr>
        <p:spPr>
          <a:xfrm>
            <a:off x="9644386" y="2492456"/>
            <a:ext cx="1743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Flight schedule of Mainland China in 2023.7.29~2023.7.31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52CA392-079D-A8EE-236D-52C8687FFB82}"/>
              </a:ext>
            </a:extLst>
          </p:cNvPr>
          <p:cNvSpPr txBox="1"/>
          <p:nvPr/>
        </p:nvSpPr>
        <p:spPr>
          <a:xfrm>
            <a:off x="9644386" y="2273847"/>
            <a:ext cx="1705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④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Experimental Design: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2BF2019A-EC7D-3BE1-91AD-9355E883B65E}"/>
              </a:ext>
            </a:extLst>
          </p:cNvPr>
          <p:cNvSpPr/>
          <p:nvPr/>
        </p:nvSpPr>
        <p:spPr>
          <a:xfrm>
            <a:off x="9630331" y="4276993"/>
            <a:ext cx="102583" cy="1000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902303B-30E4-8D9F-5F56-6064D3752E55}"/>
              </a:ext>
            </a:extLst>
          </p:cNvPr>
          <p:cNvSpPr txBox="1"/>
          <p:nvPr/>
        </p:nvSpPr>
        <p:spPr>
          <a:xfrm>
            <a:off x="9112122" y="4360617"/>
            <a:ext cx="10645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⑤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模型 37" descr="Libra">
                <a:extLst>
                  <a:ext uri="{FF2B5EF4-FFF2-40B4-BE49-F238E27FC236}">
                    <a16:creationId xmlns:a16="http://schemas.microsoft.com/office/drawing/2014/main" id="{1B8BA9ED-4C89-5254-DD91-D13C7EBF19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7516618"/>
                  </p:ext>
                </p:extLst>
              </p:nvPr>
            </p:nvGraphicFramePr>
            <p:xfrm flipH="1">
              <a:off x="9379602" y="4590063"/>
              <a:ext cx="624019" cy="625816"/>
            </p:xfrm>
            <a:graphic>
              <a:graphicData uri="http://schemas.microsoft.com/office/drawing/2017/model3d">
                <am3d:model3d r:embed="rId5">
                  <am3d:spPr>
                    <a:xfrm flipH="1">
                      <a:off x="0" y="0"/>
                      <a:ext cx="624019" cy="625816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01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模型 37" descr="Libra">
                <a:extLst>
                  <a:ext uri="{FF2B5EF4-FFF2-40B4-BE49-F238E27FC236}">
                    <a16:creationId xmlns:a16="http://schemas.microsoft.com/office/drawing/2014/main" id="{1B8BA9ED-4C89-5254-DD91-D13C7EBF19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9379602" y="4590063"/>
                <a:ext cx="624019" cy="625816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586FF430-B9DB-87FC-FB63-16E875E9BB0A}"/>
              </a:ext>
            </a:extLst>
          </p:cNvPr>
          <p:cNvSpPr txBox="1"/>
          <p:nvPr/>
        </p:nvSpPr>
        <p:spPr>
          <a:xfrm flipH="1">
            <a:off x="8602885" y="4810053"/>
            <a:ext cx="8759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SA/Gurobi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等腰三角形 10">
            <a:extLst>
              <a:ext uri="{FF2B5EF4-FFF2-40B4-BE49-F238E27FC236}">
                <a16:creationId xmlns:a16="http://schemas.microsoft.com/office/drawing/2014/main" id="{6CFE876C-58CD-3B2B-676F-B6F1D939A1AA}"/>
              </a:ext>
            </a:extLst>
          </p:cNvPr>
          <p:cNvSpPr/>
          <p:nvPr/>
        </p:nvSpPr>
        <p:spPr>
          <a:xfrm>
            <a:off x="10199616" y="4844580"/>
            <a:ext cx="301426" cy="271292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0 w 194691"/>
              <a:gd name="connsiteY0" fmla="*/ 184338 h 184338"/>
              <a:gd name="connsiteX1" fmla="*/ 130683 w 194691"/>
              <a:gd name="connsiteY1" fmla="*/ 0 h 184338"/>
              <a:gd name="connsiteX2" fmla="*/ 194691 w 194691"/>
              <a:gd name="connsiteY2" fmla="*/ 184338 h 184338"/>
              <a:gd name="connsiteX3" fmla="*/ 0 w 194691"/>
              <a:gd name="connsiteY3" fmla="*/ 184338 h 184338"/>
              <a:gd name="connsiteX0" fmla="*/ 0 w 130683"/>
              <a:gd name="connsiteY0" fmla="*/ 184338 h 195768"/>
              <a:gd name="connsiteX1" fmla="*/ 130683 w 130683"/>
              <a:gd name="connsiteY1" fmla="*/ 0 h 195768"/>
              <a:gd name="connsiteX2" fmla="*/ 42291 w 130683"/>
              <a:gd name="connsiteY2" fmla="*/ 195768 h 195768"/>
              <a:gd name="connsiteX3" fmla="*/ 0 w 130683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59436 w 147828"/>
              <a:gd name="connsiteY2" fmla="*/ 195768 h 195768"/>
              <a:gd name="connsiteX3" fmla="*/ 0 w 147828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49911 w 147828"/>
              <a:gd name="connsiteY2" fmla="*/ 195768 h 195768"/>
              <a:gd name="connsiteX3" fmla="*/ 0 w 147828"/>
              <a:gd name="connsiteY3" fmla="*/ 184338 h 195768"/>
              <a:gd name="connsiteX0" fmla="*/ 0 w 182118"/>
              <a:gd name="connsiteY0" fmla="*/ 151953 h 163383"/>
              <a:gd name="connsiteX1" fmla="*/ 182118 w 182118"/>
              <a:gd name="connsiteY1" fmla="*/ 0 h 163383"/>
              <a:gd name="connsiteX2" fmla="*/ 49911 w 182118"/>
              <a:gd name="connsiteY2" fmla="*/ 163383 h 163383"/>
              <a:gd name="connsiteX3" fmla="*/ 0 w 182118"/>
              <a:gd name="connsiteY3" fmla="*/ 151953 h 163383"/>
              <a:gd name="connsiteX0" fmla="*/ 0 w 182118"/>
              <a:gd name="connsiteY0" fmla="*/ 151953 h 195768"/>
              <a:gd name="connsiteX1" fmla="*/ 182118 w 182118"/>
              <a:gd name="connsiteY1" fmla="*/ 0 h 195768"/>
              <a:gd name="connsiteX2" fmla="*/ 32766 w 182118"/>
              <a:gd name="connsiteY2" fmla="*/ 195768 h 195768"/>
              <a:gd name="connsiteX3" fmla="*/ 0 w 182118"/>
              <a:gd name="connsiteY3" fmla="*/ 151953 h 195768"/>
              <a:gd name="connsiteX0" fmla="*/ 0 w 237363"/>
              <a:gd name="connsiteY0" fmla="*/ 171003 h 214818"/>
              <a:gd name="connsiteX1" fmla="*/ 237363 w 237363"/>
              <a:gd name="connsiteY1" fmla="*/ 0 h 214818"/>
              <a:gd name="connsiteX2" fmla="*/ 32766 w 237363"/>
              <a:gd name="connsiteY2" fmla="*/ 214818 h 214818"/>
              <a:gd name="connsiteX3" fmla="*/ 0 w 237363"/>
              <a:gd name="connsiteY3" fmla="*/ 171003 h 214818"/>
              <a:gd name="connsiteX0" fmla="*/ 0 w 250698"/>
              <a:gd name="connsiteY0" fmla="*/ 182433 h 226248"/>
              <a:gd name="connsiteX1" fmla="*/ 250698 w 250698"/>
              <a:gd name="connsiteY1" fmla="*/ 0 h 226248"/>
              <a:gd name="connsiteX2" fmla="*/ 32766 w 250698"/>
              <a:gd name="connsiteY2" fmla="*/ 226248 h 226248"/>
              <a:gd name="connsiteX3" fmla="*/ 0 w 250698"/>
              <a:gd name="connsiteY3" fmla="*/ 182433 h 226248"/>
              <a:gd name="connsiteX0" fmla="*/ 0 w 284988"/>
              <a:gd name="connsiteY0" fmla="*/ 110043 h 153858"/>
              <a:gd name="connsiteX1" fmla="*/ 284988 w 284988"/>
              <a:gd name="connsiteY1" fmla="*/ 0 h 153858"/>
              <a:gd name="connsiteX2" fmla="*/ 32766 w 284988"/>
              <a:gd name="connsiteY2" fmla="*/ 153858 h 153858"/>
              <a:gd name="connsiteX3" fmla="*/ 0 w 284988"/>
              <a:gd name="connsiteY3" fmla="*/ 110043 h 153858"/>
              <a:gd name="connsiteX0" fmla="*/ 0 w 244983"/>
              <a:gd name="connsiteY0" fmla="*/ 167193 h 211008"/>
              <a:gd name="connsiteX1" fmla="*/ 244983 w 244983"/>
              <a:gd name="connsiteY1" fmla="*/ 0 h 211008"/>
              <a:gd name="connsiteX2" fmla="*/ 32766 w 244983"/>
              <a:gd name="connsiteY2" fmla="*/ 211008 h 211008"/>
              <a:gd name="connsiteX3" fmla="*/ 0 w 244983"/>
              <a:gd name="connsiteY3" fmla="*/ 167193 h 211008"/>
              <a:gd name="connsiteX0" fmla="*/ 0 w 273558"/>
              <a:gd name="connsiteY0" fmla="*/ 184338 h 228153"/>
              <a:gd name="connsiteX1" fmla="*/ 273558 w 273558"/>
              <a:gd name="connsiteY1" fmla="*/ 0 h 228153"/>
              <a:gd name="connsiteX2" fmla="*/ 32766 w 273558"/>
              <a:gd name="connsiteY2" fmla="*/ 228153 h 228153"/>
              <a:gd name="connsiteX3" fmla="*/ 0 w 273558"/>
              <a:gd name="connsiteY3" fmla="*/ 184338 h 22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558" h="228153">
                <a:moveTo>
                  <a:pt x="0" y="184338"/>
                </a:moveTo>
                <a:lnTo>
                  <a:pt x="273558" y="0"/>
                </a:lnTo>
                <a:lnTo>
                  <a:pt x="32766" y="228153"/>
                </a:lnTo>
                <a:lnTo>
                  <a:pt x="0" y="184338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46A0018-BADE-D781-2739-D2AC9DA80509}"/>
              </a:ext>
            </a:extLst>
          </p:cNvPr>
          <p:cNvSpPr txBox="1"/>
          <p:nvPr/>
        </p:nvSpPr>
        <p:spPr>
          <a:xfrm flipH="1">
            <a:off x="9895922" y="4810053"/>
            <a:ext cx="792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NS-DSC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等腰三角形 8">
            <a:extLst>
              <a:ext uri="{FF2B5EF4-FFF2-40B4-BE49-F238E27FC236}">
                <a16:creationId xmlns:a16="http://schemas.microsoft.com/office/drawing/2014/main" id="{40D3B297-84A7-1245-C6CB-637B0DD2238E}"/>
              </a:ext>
            </a:extLst>
          </p:cNvPr>
          <p:cNvSpPr/>
          <p:nvPr/>
        </p:nvSpPr>
        <p:spPr>
          <a:xfrm>
            <a:off x="10142521" y="4967317"/>
            <a:ext cx="138958" cy="156390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19812 w 64008"/>
              <a:gd name="connsiteY0" fmla="*/ 184338 h 184338"/>
              <a:gd name="connsiteX1" fmla="*/ 0 w 64008"/>
              <a:gd name="connsiteY1" fmla="*/ 0 h 184338"/>
              <a:gd name="connsiteX2" fmla="*/ 64008 w 64008"/>
              <a:gd name="connsiteY2" fmla="*/ 184338 h 184338"/>
              <a:gd name="connsiteX3" fmla="*/ 19812 w 64008"/>
              <a:gd name="connsiteY3" fmla="*/ 184338 h 184338"/>
              <a:gd name="connsiteX0" fmla="*/ 19812 w 88773"/>
              <a:gd name="connsiteY0" fmla="*/ 184338 h 184338"/>
              <a:gd name="connsiteX1" fmla="*/ 0 w 88773"/>
              <a:gd name="connsiteY1" fmla="*/ 0 h 184338"/>
              <a:gd name="connsiteX2" fmla="*/ 88773 w 88773"/>
              <a:gd name="connsiteY2" fmla="*/ 136713 h 184338"/>
              <a:gd name="connsiteX3" fmla="*/ 19812 w 88773"/>
              <a:gd name="connsiteY3" fmla="*/ 184338 h 184338"/>
              <a:gd name="connsiteX0" fmla="*/ 54102 w 88773"/>
              <a:gd name="connsiteY0" fmla="*/ 157668 h 157668"/>
              <a:gd name="connsiteX1" fmla="*/ 0 w 88773"/>
              <a:gd name="connsiteY1" fmla="*/ 0 h 157668"/>
              <a:gd name="connsiteX2" fmla="*/ 88773 w 88773"/>
              <a:gd name="connsiteY2" fmla="*/ 136713 h 157668"/>
              <a:gd name="connsiteX3" fmla="*/ 54102 w 88773"/>
              <a:gd name="connsiteY3" fmla="*/ 157668 h 157668"/>
              <a:gd name="connsiteX0" fmla="*/ 54102 w 100203"/>
              <a:gd name="connsiteY0" fmla="*/ 157668 h 157668"/>
              <a:gd name="connsiteX1" fmla="*/ 0 w 100203"/>
              <a:gd name="connsiteY1" fmla="*/ 0 h 157668"/>
              <a:gd name="connsiteX2" fmla="*/ 100203 w 100203"/>
              <a:gd name="connsiteY2" fmla="*/ 136713 h 157668"/>
              <a:gd name="connsiteX3" fmla="*/ 54102 w 100203"/>
              <a:gd name="connsiteY3" fmla="*/ 157668 h 157668"/>
              <a:gd name="connsiteX0" fmla="*/ 67522 w 100203"/>
              <a:gd name="connsiteY0" fmla="*/ 175344 h 175344"/>
              <a:gd name="connsiteX1" fmla="*/ 0 w 100203"/>
              <a:gd name="connsiteY1" fmla="*/ 0 h 175344"/>
              <a:gd name="connsiteX2" fmla="*/ 100203 w 100203"/>
              <a:gd name="connsiteY2" fmla="*/ 136713 h 175344"/>
              <a:gd name="connsiteX3" fmla="*/ 67522 w 100203"/>
              <a:gd name="connsiteY3" fmla="*/ 175344 h 175344"/>
              <a:gd name="connsiteX0" fmla="*/ 66031 w 98712"/>
              <a:gd name="connsiteY0" fmla="*/ 101695 h 101695"/>
              <a:gd name="connsiteX1" fmla="*/ 0 w 98712"/>
              <a:gd name="connsiteY1" fmla="*/ 0 h 101695"/>
              <a:gd name="connsiteX2" fmla="*/ 98712 w 98712"/>
              <a:gd name="connsiteY2" fmla="*/ 63064 h 101695"/>
              <a:gd name="connsiteX3" fmla="*/ 66031 w 98712"/>
              <a:gd name="connsiteY3" fmla="*/ 101695 h 10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2" h="101695">
                <a:moveTo>
                  <a:pt x="66031" y="101695"/>
                </a:moveTo>
                <a:lnTo>
                  <a:pt x="0" y="0"/>
                </a:lnTo>
                <a:lnTo>
                  <a:pt x="98712" y="63064"/>
                </a:lnTo>
                <a:lnTo>
                  <a:pt x="66031" y="101695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19DEA08-D484-C5AA-0342-9EB1CBF8A819}"/>
              </a:ext>
            </a:extLst>
          </p:cNvPr>
          <p:cNvSpPr txBox="1"/>
          <p:nvPr/>
        </p:nvSpPr>
        <p:spPr>
          <a:xfrm>
            <a:off x="7160489" y="3933472"/>
            <a:ext cx="1112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③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Technology Roadmap: 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B4B3DE-3234-14DA-8FF5-3BBA2BFF6EF0}"/>
              </a:ext>
            </a:extLst>
          </p:cNvPr>
          <p:cNvSpPr txBox="1"/>
          <p:nvPr/>
        </p:nvSpPr>
        <p:spPr>
          <a:xfrm>
            <a:off x="1733889" y="443444"/>
            <a:ext cx="686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</a:t>
            </a:r>
            <a:r>
              <a:rPr lang="zh-CN" altLang="en-US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Overview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42A117-E9A3-C93C-1465-02021C2E35E4}"/>
              </a:ext>
            </a:extLst>
          </p:cNvPr>
          <p:cNvSpPr/>
          <p:nvPr/>
        </p:nvSpPr>
        <p:spPr>
          <a:xfrm>
            <a:off x="4968240" y="1577891"/>
            <a:ext cx="6441440" cy="371546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FB0289-A3A8-A23B-07FA-857D4EFD90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958" y="1577891"/>
            <a:ext cx="2951402" cy="407434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CB00247-FEFC-C242-2F83-C579F737BBB1}"/>
              </a:ext>
            </a:extLst>
          </p:cNvPr>
          <p:cNvSpPr txBox="1"/>
          <p:nvPr/>
        </p:nvSpPr>
        <p:spPr>
          <a:xfrm>
            <a:off x="4425670" y="5390593"/>
            <a:ext cx="7646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altLang="zh-CN" sz="14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 neighborhood search algorithm with dynamic search criteria to integrated optimization of the air traffic scheduling and operations</a:t>
            </a:r>
            <a:r>
              <a:rPr lang="zh-CN" altLang="en-US" sz="1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603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7FD3B-B05C-C960-DC64-159B0353D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EF0B22F-9CB0-D597-7BC9-EA6F50BC6349}"/>
              </a:ext>
            </a:extLst>
          </p:cNvPr>
          <p:cNvSpPr txBox="1"/>
          <p:nvPr/>
        </p:nvSpPr>
        <p:spPr>
          <a:xfrm>
            <a:off x="1733889" y="443444"/>
            <a:ext cx="7633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Why Two-stage Model?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A1F130-F997-13A3-ECDC-BE587E486C84}"/>
              </a:ext>
            </a:extLst>
          </p:cNvPr>
          <p:cNvSpPr txBox="1"/>
          <p:nvPr/>
        </p:nvSpPr>
        <p:spPr>
          <a:xfrm>
            <a:off x="1205546" y="1208104"/>
            <a:ext cx="3205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Aspect: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D4375E-5798-B3EB-E931-130C019935C9}"/>
              </a:ext>
            </a:extLst>
          </p:cNvPr>
          <p:cNvSpPr txBox="1"/>
          <p:nvPr/>
        </p:nvSpPr>
        <p:spPr>
          <a:xfrm>
            <a:off x="1205545" y="2582296"/>
            <a:ext cx="2976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Practical Aspect: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5F420C-50B8-3EB3-39D8-EA19D24B439A}"/>
              </a:ext>
            </a:extLst>
          </p:cNvPr>
          <p:cNvSpPr/>
          <p:nvPr/>
        </p:nvSpPr>
        <p:spPr>
          <a:xfrm>
            <a:off x="2243177" y="4235818"/>
            <a:ext cx="2320009" cy="721558"/>
          </a:xfrm>
          <a:prstGeom prst="rect">
            <a:avLst/>
          </a:prstGeom>
          <a:solidFill>
            <a:srgbClr val="0B8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Slot allocation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6E351B9-9BD4-3770-041D-49DBA7756C69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3403182" y="4957376"/>
            <a:ext cx="0" cy="192332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149270D-5CEC-A5F0-27D3-9EA771F4FEA0}"/>
              </a:ext>
            </a:extLst>
          </p:cNvPr>
          <p:cNvSpPr/>
          <p:nvPr/>
        </p:nvSpPr>
        <p:spPr>
          <a:xfrm>
            <a:off x="2243177" y="5149708"/>
            <a:ext cx="2320009" cy="531142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Optimized schedule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DCF3387-E4DC-4F64-6A10-1E9A5234E7F3}"/>
              </a:ext>
            </a:extLst>
          </p:cNvPr>
          <p:cNvSpPr/>
          <p:nvPr/>
        </p:nvSpPr>
        <p:spPr>
          <a:xfrm>
            <a:off x="7705654" y="4235818"/>
            <a:ext cx="2318849" cy="7215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Ground delay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8A6C37E-37B3-C85E-47A5-BA37CE8BC15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8865079" y="4957376"/>
            <a:ext cx="4890" cy="224785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0F77C530-EEC0-B881-F8C3-F090195C8696}"/>
              </a:ext>
            </a:extLst>
          </p:cNvPr>
          <p:cNvSpPr/>
          <p:nvPr/>
        </p:nvSpPr>
        <p:spPr>
          <a:xfrm>
            <a:off x="7710545" y="5182161"/>
            <a:ext cx="2318848" cy="543016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Operational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slots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BC7043-7083-DDC3-6B74-DB02A6B12240}"/>
              </a:ext>
            </a:extLst>
          </p:cNvPr>
          <p:cNvSpPr/>
          <p:nvPr/>
        </p:nvSpPr>
        <p:spPr>
          <a:xfrm>
            <a:off x="1758018" y="3120080"/>
            <a:ext cx="32816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F126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Strategic </a:t>
            </a:r>
            <a:r>
              <a:rPr lang="en-US" altLang="zh-CN" sz="2400" b="1">
                <a:solidFill>
                  <a:srgbClr val="1F126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stage</a:t>
            </a:r>
            <a:r>
              <a:rPr lang="zh-CN" altLang="en-US" sz="2400" b="1">
                <a:solidFill>
                  <a:srgbClr val="1F126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2400" b="1" dirty="0">
              <a:solidFill>
                <a:srgbClr val="1F126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Several months </a:t>
            </a:r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before operation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Based </a:t>
            </a:r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on </a:t>
            </a:r>
            <a:r>
              <a:rPr lang="en-US" altLang="zh-CN" b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uncertainty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D43EFD4-E6CF-E0E7-7725-5208D96C2513}"/>
              </a:ext>
            </a:extLst>
          </p:cNvPr>
          <p:cNvSpPr/>
          <p:nvPr/>
        </p:nvSpPr>
        <p:spPr>
          <a:xfrm>
            <a:off x="7411733" y="3128853"/>
            <a:ext cx="28969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>
                <a:solidFill>
                  <a:srgbClr val="1F126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Tactical stage</a:t>
            </a:r>
            <a:endParaRPr lang="en-US" altLang="zh-CN" sz="2400" b="1" dirty="0">
              <a:solidFill>
                <a:srgbClr val="1F126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0"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ach operational </a:t>
            </a:r>
            <a:r>
              <a:rPr lang="en-US" altLang="zh-CN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</a:p>
          <a:p>
            <a:pPr lvl="0" algn="ctr"/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Based on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certainty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scenarios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508D40-510B-1DCD-9562-BB41598B3CD2}"/>
              </a:ext>
            </a:extLst>
          </p:cNvPr>
          <p:cNvSpPr/>
          <p:nvPr/>
        </p:nvSpPr>
        <p:spPr>
          <a:xfrm>
            <a:off x="7710545" y="5938088"/>
            <a:ext cx="2318848" cy="491535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Flight delays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580FC94-BCAB-3428-AE10-3E8171C4D565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8869969" y="5725177"/>
            <a:ext cx="0" cy="212911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55DBD3A2-74EF-CE1B-0C61-62C64ECBA3F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563186" y="4596597"/>
            <a:ext cx="3142468" cy="818682"/>
          </a:xfrm>
          <a:prstGeom prst="bentConnector3">
            <a:avLst>
              <a:gd name="adj1" fmla="val 50000"/>
            </a:avLst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95E96B4-CC58-7396-95DB-2178A16E11DF}"/>
              </a:ext>
            </a:extLst>
          </p:cNvPr>
          <p:cNvSpPr/>
          <p:nvPr/>
        </p:nvSpPr>
        <p:spPr>
          <a:xfrm>
            <a:off x="3510368" y="4859217"/>
            <a:ext cx="1531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Here and Now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6C19CBF-E692-9073-8BD9-C26FE6C1A07C}"/>
              </a:ext>
            </a:extLst>
          </p:cNvPr>
          <p:cNvSpPr/>
          <p:nvPr/>
        </p:nvSpPr>
        <p:spPr>
          <a:xfrm>
            <a:off x="8973631" y="4879166"/>
            <a:ext cx="14380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Wait and See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234C17E-D190-3408-A520-ABCC4ED317CB}"/>
              </a:ext>
            </a:extLst>
          </p:cNvPr>
          <p:cNvSpPr/>
          <p:nvPr/>
        </p:nvSpPr>
        <p:spPr>
          <a:xfrm>
            <a:off x="2243177" y="5881745"/>
            <a:ext cx="2320009" cy="531142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Slot displacements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29B164B-ECF4-C581-C7F3-E10452C226FC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>
            <a:off x="3403182" y="5680850"/>
            <a:ext cx="0" cy="200895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CBB1A40A-0C71-73BF-C553-A58C77E23546}"/>
              </a:ext>
            </a:extLst>
          </p:cNvPr>
          <p:cNvSpPr/>
          <p:nvPr/>
        </p:nvSpPr>
        <p:spPr>
          <a:xfrm>
            <a:off x="1597677" y="3069667"/>
            <a:ext cx="3602347" cy="3517856"/>
          </a:xfrm>
          <a:prstGeom prst="rect">
            <a:avLst/>
          </a:prstGeom>
          <a:noFill/>
          <a:ln w="254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124CD59-94BF-92AD-1521-1688E6141188}"/>
              </a:ext>
            </a:extLst>
          </p:cNvPr>
          <p:cNvSpPr/>
          <p:nvPr/>
        </p:nvSpPr>
        <p:spPr>
          <a:xfrm>
            <a:off x="7068796" y="3069666"/>
            <a:ext cx="3602347" cy="3517856"/>
          </a:xfrm>
          <a:prstGeom prst="rect">
            <a:avLst/>
          </a:prstGeom>
          <a:noFill/>
          <a:ln w="254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940B946-0EFA-1C60-945E-FA2423A9706C}"/>
              </a:ext>
            </a:extLst>
          </p:cNvPr>
          <p:cNvSpPr txBox="1"/>
          <p:nvPr/>
        </p:nvSpPr>
        <p:spPr>
          <a:xfrm>
            <a:off x="1497272" y="1595158"/>
            <a:ext cx="957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Two-stage model</a:t>
            </a:r>
            <a:r>
              <a:rPr lang="en-US" altLang="zh-CN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 is commonly used to deal with sequential decision-making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Study of Wang and Jacquillat(2020) has proved that two-stage model is better in strategic slot schedule optimization than sequential model 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98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F7432-5B84-A226-F49F-8C8A1FBA3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265FE6-62F1-6B98-471A-66BA21CD5FCF}"/>
              </a:ext>
            </a:extLst>
          </p:cNvPr>
          <p:cNvSpPr txBox="1"/>
          <p:nvPr/>
        </p:nvSpPr>
        <p:spPr>
          <a:xfrm>
            <a:off x="1733889" y="443444"/>
            <a:ext cx="3077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EC1B63-5D72-80C0-00DF-5A91BDA01303}"/>
              </a:ext>
            </a:extLst>
          </p:cNvPr>
          <p:cNvSpPr txBox="1"/>
          <p:nvPr/>
        </p:nvSpPr>
        <p:spPr>
          <a:xfrm>
            <a:off x="3272547" y="1858817"/>
            <a:ext cx="254074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Haoran Hu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Male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Nationality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Chinese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65E1EE-602D-9D53-DA9D-ECF669E2E44C}"/>
              </a:ext>
            </a:extLst>
          </p:cNvPr>
          <p:cNvSpPr txBox="1"/>
          <p:nvPr/>
        </p:nvSpPr>
        <p:spPr>
          <a:xfrm>
            <a:off x="6269913" y="4648722"/>
            <a:ext cx="5379757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 2022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Apr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 2025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Nanjing University of Aeronautics and Astronautics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Engineering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5A2964-C0DC-EB9E-7BBA-49998C069561}"/>
              </a:ext>
            </a:extLst>
          </p:cNvPr>
          <p:cNvSpPr txBox="1"/>
          <p:nvPr/>
        </p:nvSpPr>
        <p:spPr>
          <a:xfrm>
            <a:off x="1472745" y="4648722"/>
            <a:ext cx="456937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 2018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Jun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 2022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Civil Aviation University of China</a:t>
            </a:r>
          </a:p>
          <a:p>
            <a:pPr>
              <a:lnSpc>
                <a:spcPct val="150000"/>
              </a:lnSpc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Bachelor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of Transportation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753983B-65E7-CA99-B439-B04E506C3E9F}"/>
              </a:ext>
            </a:extLst>
          </p:cNvPr>
          <p:cNvSpPr/>
          <p:nvPr/>
        </p:nvSpPr>
        <p:spPr>
          <a:xfrm>
            <a:off x="1226916" y="4042485"/>
            <a:ext cx="10409354" cy="244144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A37616-18E0-70F8-D86A-697CB2AAA38B}"/>
              </a:ext>
            </a:extLst>
          </p:cNvPr>
          <p:cNvSpPr txBox="1"/>
          <p:nvPr/>
        </p:nvSpPr>
        <p:spPr>
          <a:xfrm>
            <a:off x="1472744" y="4172101"/>
            <a:ext cx="192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27F346-0444-1BD0-BFBA-C9B74B0414CD}"/>
              </a:ext>
            </a:extLst>
          </p:cNvPr>
          <p:cNvSpPr/>
          <p:nvPr/>
        </p:nvSpPr>
        <p:spPr>
          <a:xfrm>
            <a:off x="1226916" y="1174066"/>
            <a:ext cx="10422754" cy="244144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1F8C39-4D17-5E0A-6340-D8B190247367}"/>
              </a:ext>
            </a:extLst>
          </p:cNvPr>
          <p:cNvSpPr txBox="1"/>
          <p:nvPr/>
        </p:nvSpPr>
        <p:spPr>
          <a:xfrm>
            <a:off x="1386135" y="1257755"/>
            <a:ext cx="2939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Information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0B65AD-33E0-BE46-548D-89787F1CB741}"/>
              </a:ext>
            </a:extLst>
          </p:cNvPr>
          <p:cNvSpPr txBox="1"/>
          <p:nvPr/>
        </p:nvSpPr>
        <p:spPr>
          <a:xfrm>
            <a:off x="6269913" y="1879438"/>
            <a:ext cx="5264758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: Professor </a:t>
            </a:r>
            <a:r>
              <a:rPr lang="en-US" altLang="zh-CN" err="1">
                <a:latin typeface="Times New Roman" panose="02020603050405020304" pitchFamily="18" charset="0"/>
                <a:cs typeface="Times New Roman" panose="02020603050405020304" pitchFamily="18" charset="0"/>
              </a:rPr>
              <a:t>Yanjun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Wang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Skills: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Python, Matlab, C++,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Latex, ……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IELTS: 7.0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EB72914-8CE1-233D-40A0-B26424A230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44" y="1776375"/>
            <a:ext cx="1242176" cy="165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7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01A20-3595-9827-3612-F71274662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EC758B8-01D0-43D3-D6C9-16F4F727CD5B}"/>
              </a:ext>
            </a:extLst>
          </p:cNvPr>
          <p:cNvSpPr txBox="1"/>
          <p:nvPr/>
        </p:nvSpPr>
        <p:spPr>
          <a:xfrm>
            <a:off x="1733889" y="443444"/>
            <a:ext cx="6774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</a:t>
            </a:r>
            <a:r>
              <a:rPr lang="zh-CN" altLang="en-US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Two-stage Model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3596944-C11A-75C4-DF3B-FC6593088DB4}"/>
              </a:ext>
            </a:extLst>
          </p:cNvPr>
          <p:cNvSpPr/>
          <p:nvPr/>
        </p:nvSpPr>
        <p:spPr>
          <a:xfrm>
            <a:off x="502208" y="1124735"/>
            <a:ext cx="1118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Optimize the strategic slot schedule for the airport network</a:t>
            </a:r>
            <a:endParaRPr lang="en-US" altLang="zh-CN" sz="24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5DC000-1049-CD8A-1954-52698E61E1C9}"/>
              </a:ext>
            </a:extLst>
          </p:cNvPr>
          <p:cNvSpPr/>
          <p:nvPr/>
        </p:nvSpPr>
        <p:spPr>
          <a:xfrm>
            <a:off x="502207" y="1805455"/>
            <a:ext cx="1118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Minimize the cost of strategic slot displacements and expected tactical delays</a:t>
            </a:r>
            <a:endParaRPr lang="en-US" altLang="zh-CN" sz="24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4F2E8206-E29C-4375-9C57-CB56F49FDAB0}"/>
              </a:ext>
            </a:extLst>
          </p:cNvPr>
          <p:cNvSpPr/>
          <p:nvPr/>
        </p:nvSpPr>
        <p:spPr>
          <a:xfrm>
            <a:off x="5781030" y="1557825"/>
            <a:ext cx="690880" cy="373072"/>
          </a:xfrm>
          <a:prstGeom prst="downArrow">
            <a:avLst/>
          </a:prstGeom>
          <a:ln>
            <a:solidFill>
              <a:srgbClr val="3462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1ED3A6-0290-E51B-0E5C-6FD1B57375FD}"/>
              </a:ext>
            </a:extLst>
          </p:cNvPr>
          <p:cNvSpPr txBox="1"/>
          <p:nvPr/>
        </p:nvSpPr>
        <p:spPr>
          <a:xfrm>
            <a:off x="1830805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Decision variables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D18A511-76B1-85D9-3761-6B314CAED289}"/>
              </a:ext>
            </a:extLst>
          </p:cNvPr>
          <p:cNvSpPr txBox="1"/>
          <p:nvPr/>
        </p:nvSpPr>
        <p:spPr>
          <a:xfrm>
            <a:off x="5132662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Objective function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E61ECE7-7BAE-08A3-7601-3818E7C3C1C8}"/>
              </a:ext>
            </a:extLst>
          </p:cNvPr>
          <p:cNvSpPr txBox="1"/>
          <p:nvPr/>
        </p:nvSpPr>
        <p:spPr>
          <a:xfrm>
            <a:off x="8434515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Constraints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8E57617-1DFF-391E-9526-E748A6848C67}"/>
              </a:ext>
            </a:extLst>
          </p:cNvPr>
          <p:cNvSpPr/>
          <p:nvPr/>
        </p:nvSpPr>
        <p:spPr>
          <a:xfrm>
            <a:off x="1302905" y="2486175"/>
            <a:ext cx="3144073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D316ED-39DB-27B0-A39B-64F338C66C6F}"/>
              </a:ext>
            </a:extLst>
          </p:cNvPr>
          <p:cNvSpPr/>
          <p:nvPr/>
        </p:nvSpPr>
        <p:spPr>
          <a:xfrm>
            <a:off x="4604759" y="2486175"/>
            <a:ext cx="3144074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E052071-0062-B6DE-8337-E20F3AC49F9B}"/>
              </a:ext>
            </a:extLst>
          </p:cNvPr>
          <p:cNvSpPr/>
          <p:nvPr/>
        </p:nvSpPr>
        <p:spPr>
          <a:xfrm>
            <a:off x="7906614" y="2486175"/>
            <a:ext cx="3144074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ED962FA-304F-C4E2-6E2C-D95609F0EF83}"/>
              </a:ext>
            </a:extLst>
          </p:cNvPr>
          <p:cNvSpPr txBox="1"/>
          <p:nvPr/>
        </p:nvSpPr>
        <p:spPr>
          <a:xfrm>
            <a:off x="8077174" y="3133364"/>
            <a:ext cx="297351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First stage:</a:t>
            </a:r>
          </a:p>
          <a:p>
            <a:r>
              <a:rPr lang="en-US" altLang="zh-CN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Strategic scheduling constraints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996CF0A-20C6-8CFC-5626-5D4A7D92D308}"/>
              </a:ext>
            </a:extLst>
          </p:cNvPr>
          <p:cNvSpPr txBox="1"/>
          <p:nvPr/>
        </p:nvSpPr>
        <p:spPr>
          <a:xfrm>
            <a:off x="8077174" y="4098059"/>
            <a:ext cx="297351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Second stage:</a:t>
            </a:r>
          </a:p>
          <a:p>
            <a:r>
              <a:rPr lang="en-US" altLang="zh-CN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Tactical operation constraints</a:t>
            </a:r>
          </a:p>
          <a:p>
            <a:r>
              <a:rPr lang="en-US" altLang="zh-CN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capacity limitations</a:t>
            </a:r>
            <a:endParaRPr lang="zh-CN" altLang="en-US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9DA60EF-68F8-FFEF-0403-70AD0D4C6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932" y="3896392"/>
            <a:ext cx="2797585" cy="5012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CA017D6-CA5E-2CA7-6978-7B028E6C9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131" y="3218393"/>
            <a:ext cx="2895618" cy="24854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AAE2C3-7AB4-70CD-C5A8-91A9874CB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422" y="4681804"/>
            <a:ext cx="3038095" cy="43809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7F46BCB-84B8-1FFB-9D68-58E934511866}"/>
              </a:ext>
            </a:extLst>
          </p:cNvPr>
          <p:cNvSpPr txBox="1"/>
          <p:nvPr/>
        </p:nvSpPr>
        <p:spPr>
          <a:xfrm>
            <a:off x="4847932" y="3133364"/>
            <a:ext cx="279758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Minimize displacements and expected delays</a:t>
            </a:r>
            <a:r>
              <a:rPr lang="zh-CN" altLang="en-US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：</a:t>
            </a:r>
            <a:endParaRPr lang="en-US" altLang="zh-CN" b="1"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2EAB02-CC29-AC75-BB69-F2C496C602FC}"/>
              </a:ext>
            </a:extLst>
          </p:cNvPr>
          <p:cNvSpPr/>
          <p:nvPr/>
        </p:nvSpPr>
        <p:spPr>
          <a:xfrm>
            <a:off x="532676" y="6047675"/>
            <a:ext cx="1118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Optimize </a:t>
            </a:r>
            <a:r>
              <a:rPr lang="en-US" altLang="zh-CN" sz="2400" b="1" dirty="0">
                <a:solidFill>
                  <a:srgbClr val="0B8BEE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SA</a:t>
            </a:r>
            <a:r>
              <a:rPr lang="en-US" altLang="zh-CN" sz="24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and</a:t>
            </a:r>
            <a:r>
              <a:rPr lang="zh-CN" altLang="en-US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TO</a:t>
            </a:r>
            <a:r>
              <a:rPr lang="zh-CN" altLang="en-US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simultaneously</a:t>
            </a:r>
          </a:p>
        </p:txBody>
      </p:sp>
    </p:spTree>
    <p:extLst>
      <p:ext uri="{BB962C8B-B14F-4D97-AF65-F5344CB8AC3E}">
        <p14:creationId xmlns:p14="http://schemas.microsoft.com/office/powerpoint/2010/main" val="12714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0FBD-6849-1092-6CC6-88186279D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662E550-3FE6-4E25-F7E0-51C219A9F938}"/>
              </a:ext>
            </a:extLst>
          </p:cNvPr>
          <p:cNvSpPr txBox="1"/>
          <p:nvPr/>
        </p:nvSpPr>
        <p:spPr>
          <a:xfrm>
            <a:off x="1733889" y="443444"/>
            <a:ext cx="823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Scenario Generation Model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928CCB-B874-CF28-2391-B75FE50D3B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0" r="17269" b="7291"/>
          <a:stretch/>
        </p:blipFill>
        <p:spPr>
          <a:xfrm>
            <a:off x="5921141" y="1327551"/>
            <a:ext cx="5412833" cy="4077252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6E9238ED-22B8-6E0B-EBEF-68A6AED9288C}"/>
              </a:ext>
            </a:extLst>
          </p:cNvPr>
          <p:cNvGrpSpPr/>
          <p:nvPr/>
        </p:nvGrpSpPr>
        <p:grpSpPr>
          <a:xfrm>
            <a:off x="1420313" y="1437037"/>
            <a:ext cx="3687405" cy="4128269"/>
            <a:chOff x="7596586" y="1542390"/>
            <a:chExt cx="3687405" cy="412826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3E16552-E57A-0D64-0CA4-878183851E1F}"/>
                </a:ext>
              </a:extLst>
            </p:cNvPr>
            <p:cNvSpPr txBox="1"/>
            <p:nvPr/>
          </p:nvSpPr>
          <p:spPr>
            <a:xfrm>
              <a:off x="8465285" y="1542390"/>
              <a:ext cx="208827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000" b="1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Decision variables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613E05F-177C-54A4-2F9F-4143B09B64B8}"/>
                </a:ext>
              </a:extLst>
            </p:cNvPr>
            <p:cNvGrpSpPr/>
            <p:nvPr/>
          </p:nvGrpSpPr>
          <p:grpSpPr>
            <a:xfrm>
              <a:off x="7596586" y="3022785"/>
              <a:ext cx="3687405" cy="1568515"/>
              <a:chOff x="7596586" y="2872314"/>
              <a:chExt cx="3687405" cy="1568515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303202C-742A-E32C-9728-FFBE2126C559}"/>
                  </a:ext>
                </a:extLst>
              </p:cNvPr>
              <p:cNvSpPr txBox="1"/>
              <p:nvPr/>
            </p:nvSpPr>
            <p:spPr>
              <a:xfrm>
                <a:off x="8465282" y="2872314"/>
                <a:ext cx="208827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2000" b="1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Objective function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A21669C-B403-32A4-75F9-B13E94461784}"/>
                  </a:ext>
                </a:extLst>
              </p:cNvPr>
              <p:cNvSpPr txBox="1"/>
              <p:nvPr/>
            </p:nvSpPr>
            <p:spPr>
              <a:xfrm>
                <a:off x="7654966" y="3148466"/>
                <a:ext cx="3629025" cy="60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Minimize</a:t>
                </a:r>
                <a:r>
                  <a:rPr lang="en-US" altLang="zh-CN" sz="1400" b="1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the</a:t>
                </a:r>
                <a:r>
                  <a:rPr lang="en-US" altLang="zh-CN" sz="1400" b="1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>
                    <a:solidFill>
                      <a:srgbClr val="00206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Manhadun distance </a:t>
                </a:r>
                <a:r>
                  <a:rPr lang="en-US" altLang="zh-CN" sz="140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among</a:t>
                </a:r>
                <a:r>
                  <a:rPr lang="en-US" altLang="zh-CN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each historical operational scenario</a:t>
                </a:r>
                <a:endParaRPr lang="zh-CN" altLang="en-US" sz="1400" dirty="0">
                  <a:solidFill>
                    <a:srgbClr val="1296DB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8A56C54D-1641-86CB-413B-49908E283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6586" y="3850279"/>
                <a:ext cx="3629025" cy="590550"/>
              </a:xfrm>
              <a:prstGeom prst="rect">
                <a:avLst/>
              </a:prstGeom>
            </p:spPr>
          </p:pic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A9DCC00B-1169-BF3B-CACC-B7329FDECC3B}"/>
                </a:ext>
              </a:extLst>
            </p:cNvPr>
            <p:cNvGrpSpPr/>
            <p:nvPr/>
          </p:nvGrpSpPr>
          <p:grpSpPr>
            <a:xfrm>
              <a:off x="7654966" y="4755215"/>
              <a:ext cx="3361249" cy="915444"/>
              <a:chOff x="7654966" y="4604744"/>
              <a:chExt cx="3361249" cy="915444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E83308A-7D84-88A8-59B4-ADE4EA864E19}"/>
                  </a:ext>
                </a:extLst>
              </p:cNvPr>
              <p:cNvSpPr txBox="1"/>
              <p:nvPr/>
            </p:nvSpPr>
            <p:spPr>
              <a:xfrm>
                <a:off x="8465282" y="4604744"/>
                <a:ext cx="208827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2000" b="1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Model Output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BC449BB-5884-671A-138F-4CE3A2C80C3F}"/>
                  </a:ext>
                </a:extLst>
              </p:cNvPr>
              <p:cNvSpPr txBox="1"/>
              <p:nvPr/>
            </p:nvSpPr>
            <p:spPr>
              <a:xfrm>
                <a:off x="7654966" y="4912521"/>
                <a:ext cx="3361249" cy="60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b="1">
                    <a:solidFill>
                      <a:srgbClr val="00206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Operational capacity </a:t>
                </a:r>
                <a:r>
                  <a:rPr lang="en-US" altLang="zh-CN" sz="140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and corresponding</a:t>
                </a:r>
                <a:r>
                  <a:rPr lang="en-US" altLang="zh-CN" sz="1400">
                    <a:solidFill>
                      <a:srgbClr val="00206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>
                    <a:solidFill>
                      <a:srgbClr val="00206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probability</a:t>
                </a:r>
                <a:r>
                  <a:rPr lang="en-US" altLang="zh-CN" sz="1400">
                    <a:solidFill>
                      <a:srgbClr val="00206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in each operational 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rPr>
                  <a:t>scenario</a:t>
                </a:r>
                <a:endParaRPr lang="zh-CN" altLang="en-US" sz="1400" dirty="0">
                  <a:solidFill>
                    <a:srgbClr val="1296DB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112239B6-693E-8A99-CC47-5F8B990E89C6}"/>
              </a:ext>
            </a:extLst>
          </p:cNvPr>
          <p:cNvSpPr/>
          <p:nvPr/>
        </p:nvSpPr>
        <p:spPr>
          <a:xfrm>
            <a:off x="1239521" y="1324933"/>
            <a:ext cx="4187252" cy="44971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348698-F98A-13B2-DC0D-2389C1AEB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889" y="1795738"/>
            <a:ext cx="3315449" cy="9270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99E52E6-9E1D-6187-6F28-3159A9A67869}"/>
              </a:ext>
            </a:extLst>
          </p:cNvPr>
          <p:cNvSpPr txBox="1"/>
          <p:nvPr/>
        </p:nvSpPr>
        <p:spPr>
          <a:xfrm>
            <a:off x="5633758" y="5404803"/>
            <a:ext cx="5987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The scenario generation model framework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5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12268-8805-4B31-EBFB-C38B0EFAA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EF72BA7-2F1D-ACD0-C9F5-2861B83AF2BE}"/>
              </a:ext>
            </a:extLst>
          </p:cNvPr>
          <p:cNvSpPr txBox="1"/>
          <p:nvPr/>
        </p:nvSpPr>
        <p:spPr>
          <a:xfrm>
            <a:off x="1733889" y="443444"/>
            <a:ext cx="7209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Solution Approaches</a:t>
            </a:r>
            <a:endParaRPr lang="zh-CN" altLang="en-US" sz="24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64A461-0756-5FC5-B854-B823A742B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7" b="21778"/>
          <a:stretch/>
        </p:blipFill>
        <p:spPr>
          <a:xfrm>
            <a:off x="1303886" y="1865291"/>
            <a:ext cx="6976514" cy="338097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EBE60C9-392F-48FE-D2D6-0158F8257E81}"/>
              </a:ext>
            </a:extLst>
          </p:cNvPr>
          <p:cNvSpPr txBox="1"/>
          <p:nvPr/>
        </p:nvSpPr>
        <p:spPr>
          <a:xfrm>
            <a:off x="1205546" y="1300437"/>
            <a:ext cx="325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Directly solve with Gurobi: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ACC82A-6439-0808-0130-247F72642451}"/>
              </a:ext>
            </a:extLst>
          </p:cNvPr>
          <p:cNvSpPr txBox="1"/>
          <p:nvPr/>
        </p:nvSpPr>
        <p:spPr>
          <a:xfrm>
            <a:off x="6272846" y="1335832"/>
            <a:ext cx="325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NS-DSC Algorithm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1D8EE43-6583-5FB5-1208-04FDFBA89BE1}"/>
              </a:ext>
            </a:extLst>
          </p:cNvPr>
          <p:cNvGrpSpPr/>
          <p:nvPr/>
        </p:nvGrpSpPr>
        <p:grpSpPr>
          <a:xfrm>
            <a:off x="5956300" y="1723986"/>
            <a:ext cx="5769950" cy="3663588"/>
            <a:chOff x="1178560" y="1096644"/>
            <a:chExt cx="9682480" cy="544639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9A7CDC2-8B84-1A11-7753-36134152C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560" y="1096644"/>
              <a:ext cx="9682480" cy="5446395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A1A03C0-BE16-7365-C734-CDF3641AAEA4}"/>
                </a:ext>
              </a:extLst>
            </p:cNvPr>
            <p:cNvSpPr/>
            <p:nvPr/>
          </p:nvSpPr>
          <p:spPr>
            <a:xfrm>
              <a:off x="1961142" y="1236488"/>
              <a:ext cx="1602478" cy="43171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7858800-F226-8CBC-DCEF-31C3A7AAC812}"/>
                </a:ext>
              </a:extLst>
            </p:cNvPr>
            <p:cNvSpPr/>
            <p:nvPr/>
          </p:nvSpPr>
          <p:spPr>
            <a:xfrm>
              <a:off x="1961142" y="3969718"/>
              <a:ext cx="1602478" cy="43171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C924A4B-74FC-02AF-E5E6-E7486474D3C1}"/>
              </a:ext>
            </a:extLst>
          </p:cNvPr>
          <p:cNvSpPr txBox="1"/>
          <p:nvPr/>
        </p:nvSpPr>
        <p:spPr>
          <a:xfrm>
            <a:off x="1303886" y="5441790"/>
            <a:ext cx="97451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Gurobi solver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is unable to obtain a global feasible solution within a reasonable computational time, and the lower bound of the two-stage model converges very slowly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To overcome this challenge, I develop a heuristic algorithm called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NS-DSC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01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05B42-1D01-1852-AB41-014296C5E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5F5592A-8E46-806E-1968-022968E92D83}"/>
              </a:ext>
            </a:extLst>
          </p:cNvPr>
          <p:cNvSpPr txBox="1"/>
          <p:nvPr/>
        </p:nvSpPr>
        <p:spPr>
          <a:xfrm>
            <a:off x="1733889" y="443444"/>
            <a:ext cx="7156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NS-DSC Algorithm 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CB285C6-30C6-DE3E-38E8-652C097B4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80" y="1587921"/>
            <a:ext cx="3787483" cy="468685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527ED1D-B66F-1B76-3240-C002B8548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764" y="1587922"/>
            <a:ext cx="4037149" cy="4667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336C55-4D5B-4122-EB7C-136912E7D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913" y="1600447"/>
            <a:ext cx="2289647" cy="4667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4A29261-22B7-33ED-88B9-372874BAAC84}"/>
              </a:ext>
            </a:extLst>
          </p:cNvPr>
          <p:cNvSpPr txBox="1"/>
          <p:nvPr/>
        </p:nvSpPr>
        <p:spPr>
          <a:xfrm>
            <a:off x="1205546" y="1208104"/>
            <a:ext cx="27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NS-DSC </a:t>
            </a:r>
            <a:r>
              <a:rPr lang="en-US" altLang="zh-CN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Pseudocode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72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C1E04-F143-A551-7EBE-8D67A72A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5A570A-D29F-F00F-D706-DCD8DF0094C7}"/>
              </a:ext>
            </a:extLst>
          </p:cNvPr>
          <p:cNvSpPr txBox="1"/>
          <p:nvPr/>
        </p:nvSpPr>
        <p:spPr>
          <a:xfrm>
            <a:off x="1733889" y="443444"/>
            <a:ext cx="716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Experimental Setup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464E48-CC2F-1215-3EC7-577AEF339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4542" r="19099"/>
          <a:stretch/>
        </p:blipFill>
        <p:spPr>
          <a:xfrm>
            <a:off x="1215788" y="1513720"/>
            <a:ext cx="5355797" cy="4076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2361439-EC2D-C62C-5C9E-88480E263063}"/>
              </a:ext>
            </a:extLst>
          </p:cNvPr>
          <p:cNvSpPr txBox="1"/>
          <p:nvPr/>
        </p:nvSpPr>
        <p:spPr>
          <a:xfrm>
            <a:off x="7101841" y="1582340"/>
            <a:ext cx="4165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 flight schedule from 29 to 31 on July, 2023 is used as input data for the two-stage model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The experimental data mainly includes 51 major airports, each with an average daily flight volume exceeding 100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During this period, there were 41682 flights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The flight time of the aircraft along the routes can fluctuate by ±10%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52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443C4-5A8D-A295-2E44-66767E518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6E6CB04-689D-E8D5-2984-FC6FA6C3B2DB}"/>
              </a:ext>
            </a:extLst>
          </p:cNvPr>
          <p:cNvSpPr txBox="1"/>
          <p:nvPr/>
        </p:nvSpPr>
        <p:spPr>
          <a:xfrm>
            <a:off x="1733889" y="443444"/>
            <a:ext cx="7558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Computational Results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1A4EDB6-9098-31AB-8F9E-44F93F77E7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09" y="1149520"/>
            <a:ext cx="3527605" cy="27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8DFE805-4348-5B12-3085-D3143048F3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09" y="3669522"/>
            <a:ext cx="3527607" cy="270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8C0A19F-27B7-EDCA-DD32-A4A9A39236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9" y="1149520"/>
            <a:ext cx="3527607" cy="270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496B0CE-E484-0828-2803-CEF27CDABA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9" y="3849520"/>
            <a:ext cx="3527607" cy="270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784B0DF-1FC9-4AD4-8220-C01E3A632C2C}"/>
              </a:ext>
            </a:extLst>
          </p:cNvPr>
          <p:cNvSpPr txBox="1"/>
          <p:nvPr/>
        </p:nvSpPr>
        <p:spPr>
          <a:xfrm>
            <a:off x="1127744" y="1306883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1.Temporal: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D1690D8-2154-694D-23A6-6E80FC9384E2}"/>
              </a:ext>
            </a:extLst>
          </p:cNvPr>
          <p:cNvSpPr txBox="1"/>
          <p:nvPr/>
        </p:nvSpPr>
        <p:spPr>
          <a:xfrm>
            <a:off x="1127744" y="3822217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2.Spatial: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CE2B1B-367E-66B1-4C4E-4B08BE88436E}"/>
              </a:ext>
            </a:extLst>
          </p:cNvPr>
          <p:cNvSpPr txBox="1"/>
          <p:nvPr/>
        </p:nvSpPr>
        <p:spPr>
          <a:xfrm>
            <a:off x="6289040" y="1306883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3.Dep/Arr: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D400507-A07A-80BE-8F88-472331182345}"/>
              </a:ext>
            </a:extLst>
          </p:cNvPr>
          <p:cNvSpPr txBox="1"/>
          <p:nvPr/>
        </p:nvSpPr>
        <p:spPr>
          <a:xfrm>
            <a:off x="6289040" y="3780000"/>
            <a:ext cx="49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4.NS-DSC 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performance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4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D4391-C685-AF9E-61B6-11E95DFDC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7A5532-0401-66E5-D7F2-A8AC73E0B92C}"/>
              </a:ext>
            </a:extLst>
          </p:cNvPr>
          <p:cNvSpPr txBox="1"/>
          <p:nvPr/>
        </p:nvSpPr>
        <p:spPr>
          <a:xfrm>
            <a:off x="1733889" y="443444"/>
            <a:ext cx="7672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Algorithm Performance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EB070E-BCB6-7740-EDFE-10E364EED495}"/>
              </a:ext>
            </a:extLst>
          </p:cNvPr>
          <p:cNvSpPr txBox="1"/>
          <p:nvPr/>
        </p:nvSpPr>
        <p:spPr>
          <a:xfrm>
            <a:off x="1127744" y="1306883"/>
            <a:ext cx="278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 comparisons: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69E7DE-FE3C-8AC0-B9E1-8E870FB236CC}"/>
              </a:ext>
            </a:extLst>
          </p:cNvPr>
          <p:cNvSpPr txBox="1"/>
          <p:nvPr/>
        </p:nvSpPr>
        <p:spPr>
          <a:xfrm>
            <a:off x="6289040" y="1306883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experiments: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6D3798E-1C69-BD43-CC39-B0AC28D01D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957"/>
          <a:stretch/>
        </p:blipFill>
        <p:spPr>
          <a:xfrm>
            <a:off x="1559876" y="2077989"/>
            <a:ext cx="4139506" cy="198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F73C078-7126-79CE-309F-70548BA74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876" y="4348521"/>
            <a:ext cx="4302692" cy="1980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DF428D0-F803-2BF3-9C29-0F58334DD4FC}"/>
              </a:ext>
            </a:extLst>
          </p:cNvPr>
          <p:cNvSpPr txBox="1"/>
          <p:nvPr/>
        </p:nvSpPr>
        <p:spPr>
          <a:xfrm>
            <a:off x="1382068" y="1893323"/>
            <a:ext cx="35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9B9F727-CF46-9243-4D9C-CFE2C9024EE4}"/>
              </a:ext>
            </a:extLst>
          </p:cNvPr>
          <p:cNvSpPr txBox="1"/>
          <p:nvPr/>
        </p:nvSpPr>
        <p:spPr>
          <a:xfrm>
            <a:off x="1382068" y="4163855"/>
            <a:ext cx="35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6396A96-95F5-E066-7333-6580CD941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379" y="2077989"/>
            <a:ext cx="4217353" cy="424154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AE7CA2F-7793-4A58-C572-3F1EC3B6D7C8}"/>
              </a:ext>
            </a:extLst>
          </p:cNvPr>
          <p:cNvSpPr txBox="1"/>
          <p:nvPr/>
        </p:nvSpPr>
        <p:spPr>
          <a:xfrm>
            <a:off x="6314812" y="1893323"/>
            <a:ext cx="35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28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A0D10-9A5D-C33D-2248-CD0046CE5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00C911A-0A53-E072-3A43-D092993A023B}"/>
              </a:ext>
            </a:extLst>
          </p:cNvPr>
          <p:cNvSpPr txBox="1"/>
          <p:nvPr/>
        </p:nvSpPr>
        <p:spPr>
          <a:xfrm>
            <a:off x="1733889" y="443444"/>
            <a:ext cx="772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Summary &amp; Conclusion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D3F9D4-CE60-2E66-1B0D-789304071D5E}"/>
              </a:ext>
            </a:extLst>
          </p:cNvPr>
          <p:cNvSpPr txBox="1"/>
          <p:nvPr/>
        </p:nvSpPr>
        <p:spPr>
          <a:xfrm>
            <a:off x="1386136" y="1338618"/>
            <a:ext cx="727018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Problem: Strategic flight schedule optimizing for an airport network in the pre-tactical stage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BF315A-DC40-C1E1-2760-915D87A7225C}"/>
              </a:ext>
            </a:extLst>
          </p:cNvPr>
          <p:cNvSpPr txBox="1"/>
          <p:nvPr/>
        </p:nvSpPr>
        <p:spPr>
          <a:xfrm>
            <a:off x="1355657" y="4373499"/>
            <a:ext cx="18853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Methodologies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3A2D37-F057-370D-AD0C-8E0A570A2803}"/>
              </a:ext>
            </a:extLst>
          </p:cNvPr>
          <p:cNvSpPr txBox="1"/>
          <p:nvPr/>
        </p:nvSpPr>
        <p:spPr>
          <a:xfrm>
            <a:off x="9995213" y="2956613"/>
            <a:ext cx="16332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Conclusions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F639C1-823B-B172-1C72-9DD9444D9E1D}"/>
              </a:ext>
            </a:extLst>
          </p:cNvPr>
          <p:cNvSpPr txBox="1"/>
          <p:nvPr/>
        </p:nvSpPr>
        <p:spPr>
          <a:xfrm>
            <a:off x="1386136" y="1954171"/>
            <a:ext cx="6836261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High flight delay in the tactical stage &amp; Operational uncertainty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Solving approach of large-scale stochastic integer programming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3465D26-479A-FF8C-5099-010A24619EC5}"/>
              </a:ext>
            </a:extLst>
          </p:cNvPr>
          <p:cNvSpPr txBox="1"/>
          <p:nvPr/>
        </p:nvSpPr>
        <p:spPr>
          <a:xfrm>
            <a:off x="1355656" y="4813092"/>
            <a:ext cx="6706034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Two-stage multi-day stochastic integer programming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Tactical capacity scenario generation model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NS-DSC algorithm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BF429AA7-12B9-3D01-D6A2-063F288B29F6}"/>
              </a:ext>
            </a:extLst>
          </p:cNvPr>
          <p:cNvSpPr/>
          <p:nvPr/>
        </p:nvSpPr>
        <p:spPr>
          <a:xfrm rot="5400000">
            <a:off x="4702786" y="3518710"/>
            <a:ext cx="468628" cy="463146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9892B48-2B1C-EFFA-C09F-E5BB3ECCE7CB}"/>
              </a:ext>
            </a:extLst>
          </p:cNvPr>
          <p:cNvSpPr/>
          <p:nvPr/>
        </p:nvSpPr>
        <p:spPr>
          <a:xfrm>
            <a:off x="1261872" y="4145233"/>
            <a:ext cx="7394448" cy="21234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FABBC9-3EB5-4950-DCF8-577F4AC3A40D}"/>
              </a:ext>
            </a:extLst>
          </p:cNvPr>
          <p:cNvSpPr/>
          <p:nvPr/>
        </p:nvSpPr>
        <p:spPr>
          <a:xfrm>
            <a:off x="1280919" y="1215007"/>
            <a:ext cx="7394448" cy="178219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EB74D26-2218-8E00-C797-A5A2E9D44FA8}"/>
              </a:ext>
            </a:extLst>
          </p:cNvPr>
          <p:cNvSpPr txBox="1"/>
          <p:nvPr/>
        </p:nvSpPr>
        <p:spPr>
          <a:xfrm>
            <a:off x="2888468" y="3110502"/>
            <a:ext cx="409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solving algorithm in need</a:t>
            </a:r>
            <a:endParaRPr lang="zh-CN" altLang="en-US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模型 24" descr="Libra">
                <a:extLst>
                  <a:ext uri="{FF2B5EF4-FFF2-40B4-BE49-F238E27FC236}">
                    <a16:creationId xmlns:a16="http://schemas.microsoft.com/office/drawing/2014/main" id="{92A101FC-6485-A7E8-78B6-FFD0B20FCC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3524341"/>
                  </p:ext>
                </p:extLst>
              </p:nvPr>
            </p:nvGraphicFramePr>
            <p:xfrm flipH="1">
              <a:off x="10352906" y="3624044"/>
              <a:ext cx="624019" cy="625816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24019" cy="625816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1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模型 24" descr="Libra">
                <a:extLst>
                  <a:ext uri="{FF2B5EF4-FFF2-40B4-BE49-F238E27FC236}">
                    <a16:creationId xmlns:a16="http://schemas.microsoft.com/office/drawing/2014/main" id="{92A101FC-6485-A7E8-78B6-FFD0B20FCC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10352906" y="3624044"/>
                <a:ext cx="624019" cy="625816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BAD5FB38-A879-6FC0-2685-C17A0D382AB9}"/>
              </a:ext>
            </a:extLst>
          </p:cNvPr>
          <p:cNvSpPr txBox="1"/>
          <p:nvPr/>
        </p:nvSpPr>
        <p:spPr>
          <a:xfrm flipH="1">
            <a:off x="9363733" y="3844035"/>
            <a:ext cx="9891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SA/Gurobi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等腰三角形 10">
            <a:extLst>
              <a:ext uri="{FF2B5EF4-FFF2-40B4-BE49-F238E27FC236}">
                <a16:creationId xmlns:a16="http://schemas.microsoft.com/office/drawing/2014/main" id="{0CFF77A4-E24F-A6FD-DB38-50A3BC70E669}"/>
              </a:ext>
            </a:extLst>
          </p:cNvPr>
          <p:cNvSpPr/>
          <p:nvPr/>
        </p:nvSpPr>
        <p:spPr>
          <a:xfrm>
            <a:off x="11393384" y="3878562"/>
            <a:ext cx="301426" cy="271292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0 w 194691"/>
              <a:gd name="connsiteY0" fmla="*/ 184338 h 184338"/>
              <a:gd name="connsiteX1" fmla="*/ 130683 w 194691"/>
              <a:gd name="connsiteY1" fmla="*/ 0 h 184338"/>
              <a:gd name="connsiteX2" fmla="*/ 194691 w 194691"/>
              <a:gd name="connsiteY2" fmla="*/ 184338 h 184338"/>
              <a:gd name="connsiteX3" fmla="*/ 0 w 194691"/>
              <a:gd name="connsiteY3" fmla="*/ 184338 h 184338"/>
              <a:gd name="connsiteX0" fmla="*/ 0 w 130683"/>
              <a:gd name="connsiteY0" fmla="*/ 184338 h 195768"/>
              <a:gd name="connsiteX1" fmla="*/ 130683 w 130683"/>
              <a:gd name="connsiteY1" fmla="*/ 0 h 195768"/>
              <a:gd name="connsiteX2" fmla="*/ 42291 w 130683"/>
              <a:gd name="connsiteY2" fmla="*/ 195768 h 195768"/>
              <a:gd name="connsiteX3" fmla="*/ 0 w 130683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59436 w 147828"/>
              <a:gd name="connsiteY2" fmla="*/ 195768 h 195768"/>
              <a:gd name="connsiteX3" fmla="*/ 0 w 147828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49911 w 147828"/>
              <a:gd name="connsiteY2" fmla="*/ 195768 h 195768"/>
              <a:gd name="connsiteX3" fmla="*/ 0 w 147828"/>
              <a:gd name="connsiteY3" fmla="*/ 184338 h 195768"/>
              <a:gd name="connsiteX0" fmla="*/ 0 w 182118"/>
              <a:gd name="connsiteY0" fmla="*/ 151953 h 163383"/>
              <a:gd name="connsiteX1" fmla="*/ 182118 w 182118"/>
              <a:gd name="connsiteY1" fmla="*/ 0 h 163383"/>
              <a:gd name="connsiteX2" fmla="*/ 49911 w 182118"/>
              <a:gd name="connsiteY2" fmla="*/ 163383 h 163383"/>
              <a:gd name="connsiteX3" fmla="*/ 0 w 182118"/>
              <a:gd name="connsiteY3" fmla="*/ 151953 h 163383"/>
              <a:gd name="connsiteX0" fmla="*/ 0 w 182118"/>
              <a:gd name="connsiteY0" fmla="*/ 151953 h 195768"/>
              <a:gd name="connsiteX1" fmla="*/ 182118 w 182118"/>
              <a:gd name="connsiteY1" fmla="*/ 0 h 195768"/>
              <a:gd name="connsiteX2" fmla="*/ 32766 w 182118"/>
              <a:gd name="connsiteY2" fmla="*/ 195768 h 195768"/>
              <a:gd name="connsiteX3" fmla="*/ 0 w 182118"/>
              <a:gd name="connsiteY3" fmla="*/ 151953 h 195768"/>
              <a:gd name="connsiteX0" fmla="*/ 0 w 237363"/>
              <a:gd name="connsiteY0" fmla="*/ 171003 h 214818"/>
              <a:gd name="connsiteX1" fmla="*/ 237363 w 237363"/>
              <a:gd name="connsiteY1" fmla="*/ 0 h 214818"/>
              <a:gd name="connsiteX2" fmla="*/ 32766 w 237363"/>
              <a:gd name="connsiteY2" fmla="*/ 214818 h 214818"/>
              <a:gd name="connsiteX3" fmla="*/ 0 w 237363"/>
              <a:gd name="connsiteY3" fmla="*/ 171003 h 214818"/>
              <a:gd name="connsiteX0" fmla="*/ 0 w 250698"/>
              <a:gd name="connsiteY0" fmla="*/ 182433 h 226248"/>
              <a:gd name="connsiteX1" fmla="*/ 250698 w 250698"/>
              <a:gd name="connsiteY1" fmla="*/ 0 h 226248"/>
              <a:gd name="connsiteX2" fmla="*/ 32766 w 250698"/>
              <a:gd name="connsiteY2" fmla="*/ 226248 h 226248"/>
              <a:gd name="connsiteX3" fmla="*/ 0 w 250698"/>
              <a:gd name="connsiteY3" fmla="*/ 182433 h 226248"/>
              <a:gd name="connsiteX0" fmla="*/ 0 w 284988"/>
              <a:gd name="connsiteY0" fmla="*/ 110043 h 153858"/>
              <a:gd name="connsiteX1" fmla="*/ 284988 w 284988"/>
              <a:gd name="connsiteY1" fmla="*/ 0 h 153858"/>
              <a:gd name="connsiteX2" fmla="*/ 32766 w 284988"/>
              <a:gd name="connsiteY2" fmla="*/ 153858 h 153858"/>
              <a:gd name="connsiteX3" fmla="*/ 0 w 284988"/>
              <a:gd name="connsiteY3" fmla="*/ 110043 h 153858"/>
              <a:gd name="connsiteX0" fmla="*/ 0 w 244983"/>
              <a:gd name="connsiteY0" fmla="*/ 167193 h 211008"/>
              <a:gd name="connsiteX1" fmla="*/ 244983 w 244983"/>
              <a:gd name="connsiteY1" fmla="*/ 0 h 211008"/>
              <a:gd name="connsiteX2" fmla="*/ 32766 w 244983"/>
              <a:gd name="connsiteY2" fmla="*/ 211008 h 211008"/>
              <a:gd name="connsiteX3" fmla="*/ 0 w 244983"/>
              <a:gd name="connsiteY3" fmla="*/ 167193 h 211008"/>
              <a:gd name="connsiteX0" fmla="*/ 0 w 273558"/>
              <a:gd name="connsiteY0" fmla="*/ 184338 h 228153"/>
              <a:gd name="connsiteX1" fmla="*/ 273558 w 273558"/>
              <a:gd name="connsiteY1" fmla="*/ 0 h 228153"/>
              <a:gd name="connsiteX2" fmla="*/ 32766 w 273558"/>
              <a:gd name="connsiteY2" fmla="*/ 228153 h 228153"/>
              <a:gd name="connsiteX3" fmla="*/ 0 w 273558"/>
              <a:gd name="connsiteY3" fmla="*/ 184338 h 22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558" h="228153">
                <a:moveTo>
                  <a:pt x="0" y="184338"/>
                </a:moveTo>
                <a:lnTo>
                  <a:pt x="273558" y="0"/>
                </a:lnTo>
                <a:lnTo>
                  <a:pt x="32766" y="228153"/>
                </a:lnTo>
                <a:lnTo>
                  <a:pt x="0" y="184338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B017585-556E-AEFE-B602-3D7B2248ADF0}"/>
              </a:ext>
            </a:extLst>
          </p:cNvPr>
          <p:cNvSpPr txBox="1"/>
          <p:nvPr/>
        </p:nvSpPr>
        <p:spPr>
          <a:xfrm flipH="1">
            <a:off x="11089690" y="3844035"/>
            <a:ext cx="792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NS-DSC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等腰三角形 8">
            <a:extLst>
              <a:ext uri="{FF2B5EF4-FFF2-40B4-BE49-F238E27FC236}">
                <a16:creationId xmlns:a16="http://schemas.microsoft.com/office/drawing/2014/main" id="{64E57D82-313A-3FA9-0F45-C033C69A2254}"/>
              </a:ext>
            </a:extLst>
          </p:cNvPr>
          <p:cNvSpPr/>
          <p:nvPr/>
        </p:nvSpPr>
        <p:spPr>
          <a:xfrm>
            <a:off x="11336289" y="4001299"/>
            <a:ext cx="138958" cy="156390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19812 w 64008"/>
              <a:gd name="connsiteY0" fmla="*/ 184338 h 184338"/>
              <a:gd name="connsiteX1" fmla="*/ 0 w 64008"/>
              <a:gd name="connsiteY1" fmla="*/ 0 h 184338"/>
              <a:gd name="connsiteX2" fmla="*/ 64008 w 64008"/>
              <a:gd name="connsiteY2" fmla="*/ 184338 h 184338"/>
              <a:gd name="connsiteX3" fmla="*/ 19812 w 64008"/>
              <a:gd name="connsiteY3" fmla="*/ 184338 h 184338"/>
              <a:gd name="connsiteX0" fmla="*/ 19812 w 88773"/>
              <a:gd name="connsiteY0" fmla="*/ 184338 h 184338"/>
              <a:gd name="connsiteX1" fmla="*/ 0 w 88773"/>
              <a:gd name="connsiteY1" fmla="*/ 0 h 184338"/>
              <a:gd name="connsiteX2" fmla="*/ 88773 w 88773"/>
              <a:gd name="connsiteY2" fmla="*/ 136713 h 184338"/>
              <a:gd name="connsiteX3" fmla="*/ 19812 w 88773"/>
              <a:gd name="connsiteY3" fmla="*/ 184338 h 184338"/>
              <a:gd name="connsiteX0" fmla="*/ 54102 w 88773"/>
              <a:gd name="connsiteY0" fmla="*/ 157668 h 157668"/>
              <a:gd name="connsiteX1" fmla="*/ 0 w 88773"/>
              <a:gd name="connsiteY1" fmla="*/ 0 h 157668"/>
              <a:gd name="connsiteX2" fmla="*/ 88773 w 88773"/>
              <a:gd name="connsiteY2" fmla="*/ 136713 h 157668"/>
              <a:gd name="connsiteX3" fmla="*/ 54102 w 88773"/>
              <a:gd name="connsiteY3" fmla="*/ 157668 h 157668"/>
              <a:gd name="connsiteX0" fmla="*/ 54102 w 100203"/>
              <a:gd name="connsiteY0" fmla="*/ 157668 h 157668"/>
              <a:gd name="connsiteX1" fmla="*/ 0 w 100203"/>
              <a:gd name="connsiteY1" fmla="*/ 0 h 157668"/>
              <a:gd name="connsiteX2" fmla="*/ 100203 w 100203"/>
              <a:gd name="connsiteY2" fmla="*/ 136713 h 157668"/>
              <a:gd name="connsiteX3" fmla="*/ 54102 w 100203"/>
              <a:gd name="connsiteY3" fmla="*/ 157668 h 157668"/>
              <a:gd name="connsiteX0" fmla="*/ 67522 w 100203"/>
              <a:gd name="connsiteY0" fmla="*/ 175344 h 175344"/>
              <a:gd name="connsiteX1" fmla="*/ 0 w 100203"/>
              <a:gd name="connsiteY1" fmla="*/ 0 h 175344"/>
              <a:gd name="connsiteX2" fmla="*/ 100203 w 100203"/>
              <a:gd name="connsiteY2" fmla="*/ 136713 h 175344"/>
              <a:gd name="connsiteX3" fmla="*/ 67522 w 100203"/>
              <a:gd name="connsiteY3" fmla="*/ 175344 h 175344"/>
              <a:gd name="connsiteX0" fmla="*/ 66031 w 98712"/>
              <a:gd name="connsiteY0" fmla="*/ 101695 h 101695"/>
              <a:gd name="connsiteX1" fmla="*/ 0 w 98712"/>
              <a:gd name="connsiteY1" fmla="*/ 0 h 101695"/>
              <a:gd name="connsiteX2" fmla="*/ 98712 w 98712"/>
              <a:gd name="connsiteY2" fmla="*/ 63064 h 101695"/>
              <a:gd name="connsiteX3" fmla="*/ 66031 w 98712"/>
              <a:gd name="connsiteY3" fmla="*/ 101695 h 10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2" h="101695">
                <a:moveTo>
                  <a:pt x="66031" y="101695"/>
                </a:moveTo>
                <a:lnTo>
                  <a:pt x="0" y="0"/>
                </a:lnTo>
                <a:lnTo>
                  <a:pt x="98712" y="63064"/>
                </a:lnTo>
                <a:lnTo>
                  <a:pt x="66031" y="101695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4EBDC3DE-D9AB-048A-5EB8-5090466F5BF3}"/>
              </a:ext>
            </a:extLst>
          </p:cNvPr>
          <p:cNvSpPr/>
          <p:nvPr/>
        </p:nvSpPr>
        <p:spPr>
          <a:xfrm>
            <a:off x="8895105" y="3380889"/>
            <a:ext cx="468628" cy="463146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31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69518-CAA4-F602-DB95-8D279D347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42DB0CA2-FBD3-876D-A33A-EE0027B59BCB}"/>
              </a:ext>
            </a:extLst>
          </p:cNvPr>
          <p:cNvSpPr/>
          <p:nvPr/>
        </p:nvSpPr>
        <p:spPr>
          <a:xfrm>
            <a:off x="5902012" y="4067353"/>
            <a:ext cx="387976" cy="59170"/>
          </a:xfrm>
          <a:prstGeom prst="rect">
            <a:avLst/>
          </a:prstGeom>
          <a:solidFill>
            <a:srgbClr val="6A97B7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C7D32A-5E3B-D65E-F885-1F2D033B8C08}"/>
              </a:ext>
            </a:extLst>
          </p:cNvPr>
          <p:cNvGrpSpPr/>
          <p:nvPr/>
        </p:nvGrpSpPr>
        <p:grpSpPr>
          <a:xfrm>
            <a:off x="5455223" y="1750077"/>
            <a:ext cx="1281554" cy="837644"/>
            <a:chOff x="5201573" y="1174090"/>
            <a:chExt cx="2115979" cy="1383041"/>
          </a:xfrm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1D5DA180-C2D6-527B-24F9-7F0A4EB3AE86}"/>
                </a:ext>
              </a:extLst>
            </p:cNvPr>
            <p:cNvSpPr/>
            <p:nvPr/>
          </p:nvSpPr>
          <p:spPr>
            <a:xfrm rot="2700000">
              <a:off x="5568044" y="1174090"/>
              <a:ext cx="1383041" cy="1383041"/>
            </a:xfrm>
            <a:prstGeom prst="roundRect">
              <a:avLst>
                <a:gd name="adj" fmla="val 0"/>
              </a:avLst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1E7BCCB-7E75-9DD5-E72A-8F88B956D4EE}"/>
                </a:ext>
              </a:extLst>
            </p:cNvPr>
            <p:cNvSpPr txBox="1"/>
            <p:nvPr/>
          </p:nvSpPr>
          <p:spPr>
            <a:xfrm>
              <a:off x="5201573" y="1393171"/>
              <a:ext cx="2115979" cy="965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04</a:t>
              </a:r>
              <a:endPara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97F9CC2-266D-6398-5962-C1A420DC7D1B}"/>
              </a:ext>
            </a:extLst>
          </p:cNvPr>
          <p:cNvGrpSpPr/>
          <p:nvPr/>
        </p:nvGrpSpPr>
        <p:grpSpPr>
          <a:xfrm>
            <a:off x="-486067" y="1857797"/>
            <a:ext cx="2500220" cy="3423978"/>
            <a:chOff x="-486067" y="1857797"/>
            <a:chExt cx="2500220" cy="3423978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0F234F55-F35F-98F7-A351-38E3FD54DAF6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CE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CB7EAFA0-A28E-5639-E8D6-5FEE0230F9D3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A257D753-BF86-BB16-C455-AC0359C76859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D30E09E1-3D87-0345-C57E-FF5BBA8B2A58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45ECA182-4725-A2F0-C2E4-16F2CBA22A4A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51EBB46F-BDD7-C8F6-0F67-FF31B2DD3C35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92FE5C6-A710-D1F1-6148-671E447BEFCE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082220BA-C8D7-6013-064F-03A7C4DF38DB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6C1806A0-60FF-10D7-A04A-C6B2984C891B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09A8D3B6-7E69-FF88-CDA5-EEA867D85D8F}"/>
              </a:ext>
            </a:extLst>
          </p:cNvPr>
          <p:cNvGrpSpPr/>
          <p:nvPr/>
        </p:nvGrpSpPr>
        <p:grpSpPr>
          <a:xfrm flipH="1" flipV="1">
            <a:off x="10176008" y="1857797"/>
            <a:ext cx="2500220" cy="3423978"/>
            <a:chOff x="-486067" y="1857797"/>
            <a:chExt cx="2500220" cy="3423978"/>
          </a:xfrm>
          <a:effectLst>
            <a:outerShdw blurRad="101600" dist="38100" dir="8100000" algn="tr" rotWithShape="0">
              <a:prstClr val="black">
                <a:alpha val="25000"/>
              </a:prstClr>
            </a:outerShdw>
          </a:effectLst>
        </p:grpSpPr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2976DBF4-E202-2E6B-69A5-75EB4DD98AB1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B84D3716-A39A-7E97-AB10-08D5CC58A836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2E4D60F5-E8F4-1AE3-9A36-4C113F8A681C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23A4B168-465D-882A-4F10-E154B2FC811D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6DED2A64-8738-4588-D7D2-8E034BBC795B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69CB4709-7961-9754-DA11-8B0BCB78D847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00834A1F-0CBB-E2E1-EB25-24AF034297E8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4C0773BF-5BDA-137F-A448-5A43C4AD0EA6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EE5FB771-B3FF-36B3-AA93-520A84F66334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C3E0608-3D91-2321-BD32-A78857D555CF}"/>
              </a:ext>
            </a:extLst>
          </p:cNvPr>
          <p:cNvSpPr/>
          <p:nvPr/>
        </p:nvSpPr>
        <p:spPr>
          <a:xfrm>
            <a:off x="2925174" y="3083691"/>
            <a:ext cx="6361231" cy="5642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Strategic Slot Allocation for AN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8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DD28B-4574-941B-FD28-65E7788EA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B7E813-390F-B37B-6367-314B8969F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353" y="1609852"/>
            <a:ext cx="3009127" cy="39309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9C5D3DF-6879-8186-CF02-B756440024D3}"/>
              </a:ext>
            </a:extLst>
          </p:cNvPr>
          <p:cNvCxnSpPr>
            <a:cxnSpLocks/>
          </p:cNvCxnSpPr>
          <p:nvPr/>
        </p:nvCxnSpPr>
        <p:spPr>
          <a:xfrm>
            <a:off x="6758264" y="2510527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弧形 10">
            <a:extLst>
              <a:ext uri="{FF2B5EF4-FFF2-40B4-BE49-F238E27FC236}">
                <a16:creationId xmlns:a16="http://schemas.microsoft.com/office/drawing/2014/main" id="{F2CA074D-60F8-4906-F1B5-947B5B8F472E}"/>
              </a:ext>
            </a:extLst>
          </p:cNvPr>
          <p:cNvSpPr/>
          <p:nvPr/>
        </p:nvSpPr>
        <p:spPr>
          <a:xfrm rot="5400000">
            <a:off x="7094567" y="3605722"/>
            <a:ext cx="787215" cy="1459824"/>
          </a:xfrm>
          <a:prstGeom prst="arc">
            <a:avLst>
              <a:gd name="adj1" fmla="val 16199992"/>
              <a:gd name="adj2" fmla="val 555393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6AAE78F-9886-2963-4084-BF6039AE2108}"/>
              </a:ext>
            </a:extLst>
          </p:cNvPr>
          <p:cNvCxnSpPr>
            <a:cxnSpLocks/>
          </p:cNvCxnSpPr>
          <p:nvPr/>
        </p:nvCxnSpPr>
        <p:spPr>
          <a:xfrm>
            <a:off x="8218088" y="2510527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FA7ECEB6-4938-491A-2B24-22BBA45F4A69}"/>
              </a:ext>
            </a:extLst>
          </p:cNvPr>
          <p:cNvSpPr/>
          <p:nvPr/>
        </p:nvSpPr>
        <p:spPr>
          <a:xfrm rot="10800000">
            <a:off x="6695402" y="4250847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174B6A2-D874-6228-4794-58E6564F49D5}"/>
              </a:ext>
            </a:extLst>
          </p:cNvPr>
          <p:cNvSpPr/>
          <p:nvPr/>
        </p:nvSpPr>
        <p:spPr>
          <a:xfrm>
            <a:off x="6705754" y="2470845"/>
            <a:ext cx="102583" cy="1000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>
            <a:extLst>
              <a:ext uri="{FF2B5EF4-FFF2-40B4-BE49-F238E27FC236}">
                <a16:creationId xmlns:a16="http://schemas.microsoft.com/office/drawing/2014/main" id="{86189376-3018-3EA3-4F1F-6FC619150F2F}"/>
              </a:ext>
            </a:extLst>
          </p:cNvPr>
          <p:cNvSpPr/>
          <p:nvPr/>
        </p:nvSpPr>
        <p:spPr>
          <a:xfrm rot="16200000" flipV="1">
            <a:off x="8554391" y="1806410"/>
            <a:ext cx="787215" cy="1459824"/>
          </a:xfrm>
          <a:prstGeom prst="arc">
            <a:avLst>
              <a:gd name="adj1" fmla="val 16199992"/>
              <a:gd name="adj2" fmla="val 555393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D28B49C-547E-842E-B927-168471586C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77910" y="2520882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F3F365AC-9500-FDC1-3FB1-357348DE1410}"/>
              </a:ext>
            </a:extLst>
          </p:cNvPr>
          <p:cNvSpPr/>
          <p:nvPr/>
        </p:nvSpPr>
        <p:spPr>
          <a:xfrm rot="10800000" flipV="1">
            <a:off x="8152205" y="3412100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E2D2D54-E46C-9E06-C4D3-49F8B23FF356}"/>
              </a:ext>
            </a:extLst>
          </p:cNvPr>
          <p:cNvSpPr/>
          <p:nvPr/>
        </p:nvSpPr>
        <p:spPr>
          <a:xfrm>
            <a:off x="9625443" y="4289509"/>
            <a:ext cx="102583" cy="1000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0F06CB75-527E-8982-076E-59E7BFEAC2D6}"/>
              </a:ext>
            </a:extLst>
          </p:cNvPr>
          <p:cNvSpPr/>
          <p:nvPr/>
        </p:nvSpPr>
        <p:spPr>
          <a:xfrm rot="10800000">
            <a:off x="9609283" y="2520882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图形 6" descr="组 纯色填充">
            <a:extLst>
              <a:ext uri="{FF2B5EF4-FFF2-40B4-BE49-F238E27FC236}">
                <a16:creationId xmlns:a16="http://schemas.microsoft.com/office/drawing/2014/main" id="{EB6D22D4-5CC8-088E-2E5E-6E1FBEBC122D}"/>
              </a:ext>
            </a:extLst>
          </p:cNvPr>
          <p:cNvGrpSpPr/>
          <p:nvPr/>
        </p:nvGrpSpPr>
        <p:grpSpPr>
          <a:xfrm>
            <a:off x="5517973" y="1922271"/>
            <a:ext cx="442076" cy="342690"/>
            <a:chOff x="5696242" y="3162300"/>
            <a:chExt cx="799271" cy="533400"/>
          </a:xfrm>
          <a:solidFill>
            <a:schemeClr val="tx1"/>
          </a:solidFill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4F6FD30-670D-0C68-298B-E5C9F26798F1}"/>
                </a:ext>
              </a:extLst>
            </p:cNvPr>
            <p:cNvSpPr/>
            <p:nvPr/>
          </p:nvSpPr>
          <p:spPr>
            <a:xfrm>
              <a:off x="6334125" y="3162300"/>
              <a:ext cx="95250" cy="95250"/>
            </a:xfrm>
            <a:custGeom>
              <a:avLst/>
              <a:gdLst>
                <a:gd name="connsiteX0" fmla="*/ 95250 w 95250"/>
                <a:gd name="connsiteY0" fmla="*/ 47625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47625 w 95250"/>
                <a:gd name="connsiteY3" fmla="*/ 0 h 95250"/>
                <a:gd name="connsiteX4" fmla="*/ 95250 w 95250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F237BDC4-8A5E-85CA-48B3-0F772290B367}"/>
                </a:ext>
              </a:extLst>
            </p:cNvPr>
            <p:cNvSpPr/>
            <p:nvPr/>
          </p:nvSpPr>
          <p:spPr>
            <a:xfrm>
              <a:off x="5762625" y="3162300"/>
              <a:ext cx="95250" cy="95250"/>
            </a:xfrm>
            <a:custGeom>
              <a:avLst/>
              <a:gdLst>
                <a:gd name="connsiteX0" fmla="*/ 95250 w 95250"/>
                <a:gd name="connsiteY0" fmla="*/ 47625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47625 w 95250"/>
                <a:gd name="connsiteY3" fmla="*/ 0 h 95250"/>
                <a:gd name="connsiteX4" fmla="*/ 95250 w 95250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FA186EE3-4823-A616-AF72-61D20AED4197}"/>
                </a:ext>
              </a:extLst>
            </p:cNvPr>
            <p:cNvSpPr/>
            <p:nvPr/>
          </p:nvSpPr>
          <p:spPr>
            <a:xfrm>
              <a:off x="6143625" y="3162300"/>
              <a:ext cx="95250" cy="95250"/>
            </a:xfrm>
            <a:custGeom>
              <a:avLst/>
              <a:gdLst>
                <a:gd name="connsiteX0" fmla="*/ 95250 w 95250"/>
                <a:gd name="connsiteY0" fmla="*/ 47625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47625 w 95250"/>
                <a:gd name="connsiteY3" fmla="*/ 0 h 95250"/>
                <a:gd name="connsiteX4" fmla="*/ 95250 w 95250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4F231382-C1FF-6082-ADD3-61AC3B490961}"/>
                </a:ext>
              </a:extLst>
            </p:cNvPr>
            <p:cNvSpPr/>
            <p:nvPr/>
          </p:nvSpPr>
          <p:spPr>
            <a:xfrm>
              <a:off x="5953125" y="3162300"/>
              <a:ext cx="95250" cy="95250"/>
            </a:xfrm>
            <a:custGeom>
              <a:avLst/>
              <a:gdLst>
                <a:gd name="connsiteX0" fmla="*/ 95250 w 95250"/>
                <a:gd name="connsiteY0" fmla="*/ 47625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47625 w 95250"/>
                <a:gd name="connsiteY3" fmla="*/ 0 h 95250"/>
                <a:gd name="connsiteX4" fmla="*/ 95250 w 95250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FA09BDAF-ADA8-D876-38EE-15DA812A6152}"/>
                </a:ext>
              </a:extLst>
            </p:cNvPr>
            <p:cNvSpPr/>
            <p:nvPr/>
          </p:nvSpPr>
          <p:spPr>
            <a:xfrm>
              <a:off x="5696242" y="3267075"/>
              <a:ext cx="799271" cy="428625"/>
            </a:xfrm>
            <a:custGeom>
              <a:avLst/>
              <a:gdLst>
                <a:gd name="connsiteX0" fmla="*/ 798855 w 799271"/>
                <a:gd name="connsiteY0" fmla="*/ 176213 h 428625"/>
                <a:gd name="connsiteX1" fmla="*/ 768375 w 799271"/>
                <a:gd name="connsiteY1" fmla="*/ 37148 h 428625"/>
                <a:gd name="connsiteX2" fmla="*/ 761708 w 799271"/>
                <a:gd name="connsiteY2" fmla="*/ 26670 h 428625"/>
                <a:gd name="connsiteX3" fmla="*/ 723608 w 799271"/>
                <a:gd name="connsiteY3" fmla="*/ 6668 h 428625"/>
                <a:gd name="connsiteX4" fmla="*/ 685508 w 799271"/>
                <a:gd name="connsiteY4" fmla="*/ 0 h 428625"/>
                <a:gd name="connsiteX5" fmla="*/ 647408 w 799271"/>
                <a:gd name="connsiteY5" fmla="*/ 6668 h 428625"/>
                <a:gd name="connsiteX6" fmla="*/ 609308 w 799271"/>
                <a:gd name="connsiteY6" fmla="*/ 26670 h 428625"/>
                <a:gd name="connsiteX7" fmla="*/ 602640 w 799271"/>
                <a:gd name="connsiteY7" fmla="*/ 37148 h 428625"/>
                <a:gd name="connsiteX8" fmla="*/ 590258 w 799271"/>
                <a:gd name="connsiteY8" fmla="*/ 93345 h 428625"/>
                <a:gd name="connsiteX9" fmla="*/ 590258 w 799271"/>
                <a:gd name="connsiteY9" fmla="*/ 93345 h 428625"/>
                <a:gd name="connsiteX10" fmla="*/ 577875 w 799271"/>
                <a:gd name="connsiteY10" fmla="*/ 37148 h 428625"/>
                <a:gd name="connsiteX11" fmla="*/ 571208 w 799271"/>
                <a:gd name="connsiteY11" fmla="*/ 26670 h 428625"/>
                <a:gd name="connsiteX12" fmla="*/ 533108 w 799271"/>
                <a:gd name="connsiteY12" fmla="*/ 6668 h 428625"/>
                <a:gd name="connsiteX13" fmla="*/ 495008 w 799271"/>
                <a:gd name="connsiteY13" fmla="*/ 0 h 428625"/>
                <a:gd name="connsiteX14" fmla="*/ 456908 w 799271"/>
                <a:gd name="connsiteY14" fmla="*/ 6668 h 428625"/>
                <a:gd name="connsiteX15" fmla="*/ 418808 w 799271"/>
                <a:gd name="connsiteY15" fmla="*/ 26670 h 428625"/>
                <a:gd name="connsiteX16" fmla="*/ 412140 w 799271"/>
                <a:gd name="connsiteY16" fmla="*/ 37148 h 428625"/>
                <a:gd name="connsiteX17" fmla="*/ 399758 w 799271"/>
                <a:gd name="connsiteY17" fmla="*/ 92393 h 428625"/>
                <a:gd name="connsiteX18" fmla="*/ 399758 w 799271"/>
                <a:gd name="connsiteY18" fmla="*/ 93345 h 428625"/>
                <a:gd name="connsiteX19" fmla="*/ 387375 w 799271"/>
                <a:gd name="connsiteY19" fmla="*/ 37148 h 428625"/>
                <a:gd name="connsiteX20" fmla="*/ 380708 w 799271"/>
                <a:gd name="connsiteY20" fmla="*/ 26670 h 428625"/>
                <a:gd name="connsiteX21" fmla="*/ 342608 w 799271"/>
                <a:gd name="connsiteY21" fmla="*/ 6668 h 428625"/>
                <a:gd name="connsiteX22" fmla="*/ 304508 w 799271"/>
                <a:gd name="connsiteY22" fmla="*/ 0 h 428625"/>
                <a:gd name="connsiteX23" fmla="*/ 266408 w 799271"/>
                <a:gd name="connsiteY23" fmla="*/ 6668 h 428625"/>
                <a:gd name="connsiteX24" fmla="*/ 228307 w 799271"/>
                <a:gd name="connsiteY24" fmla="*/ 26670 h 428625"/>
                <a:gd name="connsiteX25" fmla="*/ 221640 w 799271"/>
                <a:gd name="connsiteY25" fmla="*/ 37148 h 428625"/>
                <a:gd name="connsiteX26" fmla="*/ 209257 w 799271"/>
                <a:gd name="connsiteY26" fmla="*/ 92393 h 428625"/>
                <a:gd name="connsiteX27" fmla="*/ 209257 w 799271"/>
                <a:gd name="connsiteY27" fmla="*/ 92393 h 428625"/>
                <a:gd name="connsiteX28" fmla="*/ 196875 w 799271"/>
                <a:gd name="connsiteY28" fmla="*/ 37148 h 428625"/>
                <a:gd name="connsiteX29" fmla="*/ 190207 w 799271"/>
                <a:gd name="connsiteY29" fmla="*/ 26670 h 428625"/>
                <a:gd name="connsiteX30" fmla="*/ 152107 w 799271"/>
                <a:gd name="connsiteY30" fmla="*/ 6668 h 428625"/>
                <a:gd name="connsiteX31" fmla="*/ 114007 w 799271"/>
                <a:gd name="connsiteY31" fmla="*/ 0 h 428625"/>
                <a:gd name="connsiteX32" fmla="*/ 75907 w 799271"/>
                <a:gd name="connsiteY32" fmla="*/ 6668 h 428625"/>
                <a:gd name="connsiteX33" fmla="*/ 37807 w 799271"/>
                <a:gd name="connsiteY33" fmla="*/ 26670 h 428625"/>
                <a:gd name="connsiteX34" fmla="*/ 31140 w 799271"/>
                <a:gd name="connsiteY34" fmla="*/ 37148 h 428625"/>
                <a:gd name="connsiteX35" fmla="*/ 660 w 799271"/>
                <a:gd name="connsiteY35" fmla="*/ 175260 h 428625"/>
                <a:gd name="connsiteX36" fmla="*/ 15900 w 799271"/>
                <a:gd name="connsiteY36" fmla="*/ 199073 h 428625"/>
                <a:gd name="connsiteX37" fmla="*/ 18757 w 799271"/>
                <a:gd name="connsiteY37" fmla="*/ 199073 h 428625"/>
                <a:gd name="connsiteX38" fmla="*/ 37807 w 799271"/>
                <a:gd name="connsiteY38" fmla="*/ 183833 h 428625"/>
                <a:gd name="connsiteX39" fmla="*/ 66382 w 799271"/>
                <a:gd name="connsiteY39" fmla="*/ 57150 h 428625"/>
                <a:gd name="connsiteX40" fmla="*/ 66382 w 799271"/>
                <a:gd name="connsiteY40" fmla="*/ 124777 h 428625"/>
                <a:gd name="connsiteX41" fmla="*/ 37807 w 799271"/>
                <a:gd name="connsiteY41" fmla="*/ 266700 h 428625"/>
                <a:gd name="connsiteX42" fmla="*/ 66382 w 799271"/>
                <a:gd name="connsiteY42" fmla="*/ 266700 h 428625"/>
                <a:gd name="connsiteX43" fmla="*/ 66382 w 799271"/>
                <a:gd name="connsiteY43" fmla="*/ 428625 h 428625"/>
                <a:gd name="connsiteX44" fmla="*/ 104482 w 799271"/>
                <a:gd name="connsiteY44" fmla="*/ 428625 h 428625"/>
                <a:gd name="connsiteX45" fmla="*/ 104482 w 799271"/>
                <a:gd name="connsiteY45" fmla="*/ 266700 h 428625"/>
                <a:gd name="connsiteX46" fmla="*/ 123532 w 799271"/>
                <a:gd name="connsiteY46" fmla="*/ 266700 h 428625"/>
                <a:gd name="connsiteX47" fmla="*/ 123532 w 799271"/>
                <a:gd name="connsiteY47" fmla="*/ 428625 h 428625"/>
                <a:gd name="connsiteX48" fmla="*/ 161632 w 799271"/>
                <a:gd name="connsiteY48" fmla="*/ 428625 h 428625"/>
                <a:gd name="connsiteX49" fmla="*/ 161632 w 799271"/>
                <a:gd name="connsiteY49" fmla="*/ 266700 h 428625"/>
                <a:gd name="connsiteX50" fmla="*/ 190207 w 799271"/>
                <a:gd name="connsiteY50" fmla="*/ 266700 h 428625"/>
                <a:gd name="connsiteX51" fmla="*/ 161632 w 799271"/>
                <a:gd name="connsiteY51" fmla="*/ 124777 h 428625"/>
                <a:gd name="connsiteX52" fmla="*/ 161632 w 799271"/>
                <a:gd name="connsiteY52" fmla="*/ 57150 h 428625"/>
                <a:gd name="connsiteX53" fmla="*/ 190207 w 799271"/>
                <a:gd name="connsiteY53" fmla="*/ 184785 h 428625"/>
                <a:gd name="connsiteX54" fmla="*/ 208305 w 799271"/>
                <a:gd name="connsiteY54" fmla="*/ 200025 h 428625"/>
                <a:gd name="connsiteX55" fmla="*/ 208305 w 799271"/>
                <a:gd name="connsiteY55" fmla="*/ 200025 h 428625"/>
                <a:gd name="connsiteX56" fmla="*/ 226402 w 799271"/>
                <a:gd name="connsiteY56" fmla="*/ 184785 h 428625"/>
                <a:gd name="connsiteX57" fmla="*/ 256882 w 799271"/>
                <a:gd name="connsiteY57" fmla="*/ 57150 h 428625"/>
                <a:gd name="connsiteX58" fmla="*/ 256882 w 799271"/>
                <a:gd name="connsiteY58" fmla="*/ 209550 h 428625"/>
                <a:gd name="connsiteX59" fmla="*/ 256882 w 799271"/>
                <a:gd name="connsiteY59" fmla="*/ 428625 h 428625"/>
                <a:gd name="connsiteX60" fmla="*/ 294983 w 799271"/>
                <a:gd name="connsiteY60" fmla="*/ 428625 h 428625"/>
                <a:gd name="connsiteX61" fmla="*/ 294983 w 799271"/>
                <a:gd name="connsiteY61" fmla="*/ 209550 h 428625"/>
                <a:gd name="connsiteX62" fmla="*/ 314033 w 799271"/>
                <a:gd name="connsiteY62" fmla="*/ 209550 h 428625"/>
                <a:gd name="connsiteX63" fmla="*/ 314033 w 799271"/>
                <a:gd name="connsiteY63" fmla="*/ 428625 h 428625"/>
                <a:gd name="connsiteX64" fmla="*/ 352133 w 799271"/>
                <a:gd name="connsiteY64" fmla="*/ 428625 h 428625"/>
                <a:gd name="connsiteX65" fmla="*/ 352133 w 799271"/>
                <a:gd name="connsiteY65" fmla="*/ 209550 h 428625"/>
                <a:gd name="connsiteX66" fmla="*/ 352133 w 799271"/>
                <a:gd name="connsiteY66" fmla="*/ 57150 h 428625"/>
                <a:gd name="connsiteX67" fmla="*/ 380708 w 799271"/>
                <a:gd name="connsiteY67" fmla="*/ 184785 h 428625"/>
                <a:gd name="connsiteX68" fmla="*/ 399758 w 799271"/>
                <a:gd name="connsiteY68" fmla="*/ 200025 h 428625"/>
                <a:gd name="connsiteX69" fmla="*/ 399758 w 799271"/>
                <a:gd name="connsiteY69" fmla="*/ 200025 h 428625"/>
                <a:gd name="connsiteX70" fmla="*/ 399758 w 799271"/>
                <a:gd name="connsiteY70" fmla="*/ 200025 h 428625"/>
                <a:gd name="connsiteX71" fmla="*/ 417855 w 799271"/>
                <a:gd name="connsiteY71" fmla="*/ 184785 h 428625"/>
                <a:gd name="connsiteX72" fmla="*/ 447383 w 799271"/>
                <a:gd name="connsiteY72" fmla="*/ 57150 h 428625"/>
                <a:gd name="connsiteX73" fmla="*/ 447383 w 799271"/>
                <a:gd name="connsiteY73" fmla="*/ 125730 h 428625"/>
                <a:gd name="connsiteX74" fmla="*/ 418808 w 799271"/>
                <a:gd name="connsiteY74" fmla="*/ 266700 h 428625"/>
                <a:gd name="connsiteX75" fmla="*/ 447383 w 799271"/>
                <a:gd name="connsiteY75" fmla="*/ 266700 h 428625"/>
                <a:gd name="connsiteX76" fmla="*/ 447383 w 799271"/>
                <a:gd name="connsiteY76" fmla="*/ 428625 h 428625"/>
                <a:gd name="connsiteX77" fmla="*/ 485483 w 799271"/>
                <a:gd name="connsiteY77" fmla="*/ 428625 h 428625"/>
                <a:gd name="connsiteX78" fmla="*/ 485483 w 799271"/>
                <a:gd name="connsiteY78" fmla="*/ 266700 h 428625"/>
                <a:gd name="connsiteX79" fmla="*/ 504533 w 799271"/>
                <a:gd name="connsiteY79" fmla="*/ 266700 h 428625"/>
                <a:gd name="connsiteX80" fmla="*/ 504533 w 799271"/>
                <a:gd name="connsiteY80" fmla="*/ 428625 h 428625"/>
                <a:gd name="connsiteX81" fmla="*/ 542633 w 799271"/>
                <a:gd name="connsiteY81" fmla="*/ 428625 h 428625"/>
                <a:gd name="connsiteX82" fmla="*/ 542633 w 799271"/>
                <a:gd name="connsiteY82" fmla="*/ 266700 h 428625"/>
                <a:gd name="connsiteX83" fmla="*/ 571208 w 799271"/>
                <a:gd name="connsiteY83" fmla="*/ 266700 h 428625"/>
                <a:gd name="connsiteX84" fmla="*/ 542633 w 799271"/>
                <a:gd name="connsiteY84" fmla="*/ 123825 h 428625"/>
                <a:gd name="connsiteX85" fmla="*/ 542633 w 799271"/>
                <a:gd name="connsiteY85" fmla="*/ 57150 h 428625"/>
                <a:gd name="connsiteX86" fmla="*/ 571208 w 799271"/>
                <a:gd name="connsiteY86" fmla="*/ 184785 h 428625"/>
                <a:gd name="connsiteX87" fmla="*/ 590258 w 799271"/>
                <a:gd name="connsiteY87" fmla="*/ 200025 h 428625"/>
                <a:gd name="connsiteX88" fmla="*/ 590258 w 799271"/>
                <a:gd name="connsiteY88" fmla="*/ 200025 h 428625"/>
                <a:gd name="connsiteX89" fmla="*/ 590258 w 799271"/>
                <a:gd name="connsiteY89" fmla="*/ 200025 h 428625"/>
                <a:gd name="connsiteX90" fmla="*/ 590258 w 799271"/>
                <a:gd name="connsiteY90" fmla="*/ 200025 h 428625"/>
                <a:gd name="connsiteX91" fmla="*/ 609308 w 799271"/>
                <a:gd name="connsiteY91" fmla="*/ 184785 h 428625"/>
                <a:gd name="connsiteX92" fmla="*/ 637883 w 799271"/>
                <a:gd name="connsiteY92" fmla="*/ 57150 h 428625"/>
                <a:gd name="connsiteX93" fmla="*/ 637883 w 799271"/>
                <a:gd name="connsiteY93" fmla="*/ 209550 h 428625"/>
                <a:gd name="connsiteX94" fmla="*/ 637883 w 799271"/>
                <a:gd name="connsiteY94" fmla="*/ 428625 h 428625"/>
                <a:gd name="connsiteX95" fmla="*/ 675983 w 799271"/>
                <a:gd name="connsiteY95" fmla="*/ 428625 h 428625"/>
                <a:gd name="connsiteX96" fmla="*/ 675983 w 799271"/>
                <a:gd name="connsiteY96" fmla="*/ 209550 h 428625"/>
                <a:gd name="connsiteX97" fmla="*/ 695033 w 799271"/>
                <a:gd name="connsiteY97" fmla="*/ 209550 h 428625"/>
                <a:gd name="connsiteX98" fmla="*/ 695033 w 799271"/>
                <a:gd name="connsiteY98" fmla="*/ 428625 h 428625"/>
                <a:gd name="connsiteX99" fmla="*/ 733133 w 799271"/>
                <a:gd name="connsiteY99" fmla="*/ 428625 h 428625"/>
                <a:gd name="connsiteX100" fmla="*/ 733133 w 799271"/>
                <a:gd name="connsiteY100" fmla="*/ 209550 h 428625"/>
                <a:gd name="connsiteX101" fmla="*/ 733133 w 799271"/>
                <a:gd name="connsiteY101" fmla="*/ 57150 h 428625"/>
                <a:gd name="connsiteX102" fmla="*/ 761708 w 799271"/>
                <a:gd name="connsiteY102" fmla="*/ 184785 h 428625"/>
                <a:gd name="connsiteX103" fmla="*/ 780758 w 799271"/>
                <a:gd name="connsiteY103" fmla="*/ 200025 h 428625"/>
                <a:gd name="connsiteX104" fmla="*/ 787425 w 799271"/>
                <a:gd name="connsiteY104" fmla="*/ 199073 h 428625"/>
                <a:gd name="connsiteX105" fmla="*/ 798855 w 799271"/>
                <a:gd name="connsiteY105" fmla="*/ 176213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799271" h="428625">
                  <a:moveTo>
                    <a:pt x="798855" y="176213"/>
                  </a:moveTo>
                  <a:lnTo>
                    <a:pt x="768375" y="37148"/>
                  </a:lnTo>
                  <a:cubicBezTo>
                    <a:pt x="767423" y="33338"/>
                    <a:pt x="765518" y="29527"/>
                    <a:pt x="761708" y="26670"/>
                  </a:cubicBezTo>
                  <a:cubicBezTo>
                    <a:pt x="750278" y="18098"/>
                    <a:pt x="737895" y="10477"/>
                    <a:pt x="723608" y="6668"/>
                  </a:cubicBezTo>
                  <a:cubicBezTo>
                    <a:pt x="711225" y="2857"/>
                    <a:pt x="698843" y="0"/>
                    <a:pt x="685508" y="0"/>
                  </a:cubicBezTo>
                  <a:cubicBezTo>
                    <a:pt x="672173" y="0"/>
                    <a:pt x="658837" y="1905"/>
                    <a:pt x="647408" y="6668"/>
                  </a:cubicBezTo>
                  <a:cubicBezTo>
                    <a:pt x="633120" y="11430"/>
                    <a:pt x="620737" y="18098"/>
                    <a:pt x="609308" y="26670"/>
                  </a:cubicBezTo>
                  <a:cubicBezTo>
                    <a:pt x="605498" y="29527"/>
                    <a:pt x="603593" y="33338"/>
                    <a:pt x="602640" y="37148"/>
                  </a:cubicBezTo>
                  <a:lnTo>
                    <a:pt x="590258" y="93345"/>
                  </a:lnTo>
                  <a:lnTo>
                    <a:pt x="590258" y="93345"/>
                  </a:lnTo>
                  <a:lnTo>
                    <a:pt x="577875" y="37148"/>
                  </a:lnTo>
                  <a:cubicBezTo>
                    <a:pt x="576923" y="33338"/>
                    <a:pt x="575018" y="29527"/>
                    <a:pt x="571208" y="26670"/>
                  </a:cubicBezTo>
                  <a:cubicBezTo>
                    <a:pt x="559778" y="18098"/>
                    <a:pt x="547395" y="10477"/>
                    <a:pt x="533108" y="6668"/>
                  </a:cubicBezTo>
                  <a:cubicBezTo>
                    <a:pt x="520725" y="2857"/>
                    <a:pt x="508343" y="0"/>
                    <a:pt x="495008" y="0"/>
                  </a:cubicBezTo>
                  <a:cubicBezTo>
                    <a:pt x="481672" y="0"/>
                    <a:pt x="468338" y="1905"/>
                    <a:pt x="456908" y="6668"/>
                  </a:cubicBezTo>
                  <a:cubicBezTo>
                    <a:pt x="442620" y="11430"/>
                    <a:pt x="430238" y="18098"/>
                    <a:pt x="418808" y="26670"/>
                  </a:cubicBezTo>
                  <a:cubicBezTo>
                    <a:pt x="414997" y="29527"/>
                    <a:pt x="413093" y="33338"/>
                    <a:pt x="412140" y="37148"/>
                  </a:cubicBezTo>
                  <a:lnTo>
                    <a:pt x="399758" y="92393"/>
                  </a:lnTo>
                  <a:lnTo>
                    <a:pt x="399758" y="93345"/>
                  </a:lnTo>
                  <a:lnTo>
                    <a:pt x="387375" y="37148"/>
                  </a:lnTo>
                  <a:cubicBezTo>
                    <a:pt x="386422" y="33338"/>
                    <a:pt x="384518" y="29527"/>
                    <a:pt x="380708" y="26670"/>
                  </a:cubicBezTo>
                  <a:cubicBezTo>
                    <a:pt x="369277" y="18098"/>
                    <a:pt x="356895" y="10477"/>
                    <a:pt x="342608" y="6668"/>
                  </a:cubicBezTo>
                  <a:cubicBezTo>
                    <a:pt x="330225" y="2857"/>
                    <a:pt x="317843" y="0"/>
                    <a:pt x="304508" y="0"/>
                  </a:cubicBezTo>
                  <a:cubicBezTo>
                    <a:pt x="291172" y="0"/>
                    <a:pt x="277838" y="1905"/>
                    <a:pt x="266408" y="6668"/>
                  </a:cubicBezTo>
                  <a:cubicBezTo>
                    <a:pt x="252120" y="11430"/>
                    <a:pt x="239738" y="18098"/>
                    <a:pt x="228307" y="26670"/>
                  </a:cubicBezTo>
                  <a:cubicBezTo>
                    <a:pt x="224498" y="29527"/>
                    <a:pt x="222592" y="33338"/>
                    <a:pt x="221640" y="37148"/>
                  </a:cubicBezTo>
                  <a:lnTo>
                    <a:pt x="209257" y="92393"/>
                  </a:lnTo>
                  <a:lnTo>
                    <a:pt x="209257" y="92393"/>
                  </a:lnTo>
                  <a:lnTo>
                    <a:pt x="196875" y="37148"/>
                  </a:lnTo>
                  <a:cubicBezTo>
                    <a:pt x="195923" y="33338"/>
                    <a:pt x="194017" y="29527"/>
                    <a:pt x="190207" y="26670"/>
                  </a:cubicBezTo>
                  <a:cubicBezTo>
                    <a:pt x="178777" y="18098"/>
                    <a:pt x="166395" y="10477"/>
                    <a:pt x="152107" y="6668"/>
                  </a:cubicBezTo>
                  <a:cubicBezTo>
                    <a:pt x="139725" y="2857"/>
                    <a:pt x="127342" y="0"/>
                    <a:pt x="114007" y="0"/>
                  </a:cubicBezTo>
                  <a:cubicBezTo>
                    <a:pt x="100672" y="0"/>
                    <a:pt x="87337" y="1905"/>
                    <a:pt x="75907" y="6668"/>
                  </a:cubicBezTo>
                  <a:cubicBezTo>
                    <a:pt x="61620" y="11430"/>
                    <a:pt x="49237" y="18098"/>
                    <a:pt x="37807" y="26670"/>
                  </a:cubicBezTo>
                  <a:cubicBezTo>
                    <a:pt x="33997" y="29527"/>
                    <a:pt x="32092" y="33338"/>
                    <a:pt x="31140" y="37148"/>
                  </a:cubicBezTo>
                  <a:lnTo>
                    <a:pt x="660" y="175260"/>
                  </a:lnTo>
                  <a:cubicBezTo>
                    <a:pt x="-2198" y="185738"/>
                    <a:pt x="4470" y="197168"/>
                    <a:pt x="15900" y="199073"/>
                  </a:cubicBezTo>
                  <a:cubicBezTo>
                    <a:pt x="16852" y="199073"/>
                    <a:pt x="17805" y="199073"/>
                    <a:pt x="18757" y="199073"/>
                  </a:cubicBezTo>
                  <a:cubicBezTo>
                    <a:pt x="27330" y="199073"/>
                    <a:pt x="34950" y="193358"/>
                    <a:pt x="37807" y="183833"/>
                  </a:cubicBezTo>
                  <a:lnTo>
                    <a:pt x="66382" y="57150"/>
                  </a:lnTo>
                  <a:lnTo>
                    <a:pt x="66382" y="124777"/>
                  </a:lnTo>
                  <a:lnTo>
                    <a:pt x="37807" y="266700"/>
                  </a:lnTo>
                  <a:lnTo>
                    <a:pt x="66382" y="266700"/>
                  </a:lnTo>
                  <a:lnTo>
                    <a:pt x="66382" y="428625"/>
                  </a:lnTo>
                  <a:lnTo>
                    <a:pt x="104482" y="428625"/>
                  </a:lnTo>
                  <a:lnTo>
                    <a:pt x="104482" y="266700"/>
                  </a:lnTo>
                  <a:lnTo>
                    <a:pt x="123532" y="266700"/>
                  </a:lnTo>
                  <a:lnTo>
                    <a:pt x="123532" y="428625"/>
                  </a:lnTo>
                  <a:lnTo>
                    <a:pt x="161632" y="428625"/>
                  </a:lnTo>
                  <a:lnTo>
                    <a:pt x="161632" y="266700"/>
                  </a:lnTo>
                  <a:lnTo>
                    <a:pt x="190207" y="266700"/>
                  </a:lnTo>
                  <a:lnTo>
                    <a:pt x="161632" y="124777"/>
                  </a:lnTo>
                  <a:lnTo>
                    <a:pt x="161632" y="57150"/>
                  </a:lnTo>
                  <a:lnTo>
                    <a:pt x="190207" y="184785"/>
                  </a:lnTo>
                  <a:cubicBezTo>
                    <a:pt x="192113" y="193358"/>
                    <a:pt x="199732" y="200025"/>
                    <a:pt x="208305" y="200025"/>
                  </a:cubicBezTo>
                  <a:lnTo>
                    <a:pt x="208305" y="200025"/>
                  </a:lnTo>
                  <a:cubicBezTo>
                    <a:pt x="216877" y="200025"/>
                    <a:pt x="224498" y="194310"/>
                    <a:pt x="226402" y="184785"/>
                  </a:cubicBezTo>
                  <a:lnTo>
                    <a:pt x="256882" y="57150"/>
                  </a:lnTo>
                  <a:lnTo>
                    <a:pt x="256882" y="209550"/>
                  </a:lnTo>
                  <a:lnTo>
                    <a:pt x="256882" y="428625"/>
                  </a:lnTo>
                  <a:lnTo>
                    <a:pt x="294983" y="428625"/>
                  </a:lnTo>
                  <a:lnTo>
                    <a:pt x="294983" y="209550"/>
                  </a:lnTo>
                  <a:lnTo>
                    <a:pt x="314033" y="209550"/>
                  </a:lnTo>
                  <a:lnTo>
                    <a:pt x="314033" y="428625"/>
                  </a:lnTo>
                  <a:lnTo>
                    <a:pt x="352133" y="428625"/>
                  </a:lnTo>
                  <a:lnTo>
                    <a:pt x="352133" y="209550"/>
                  </a:lnTo>
                  <a:lnTo>
                    <a:pt x="352133" y="57150"/>
                  </a:lnTo>
                  <a:lnTo>
                    <a:pt x="380708" y="184785"/>
                  </a:lnTo>
                  <a:cubicBezTo>
                    <a:pt x="382613" y="193358"/>
                    <a:pt x="390233" y="200025"/>
                    <a:pt x="399758" y="200025"/>
                  </a:cubicBezTo>
                  <a:cubicBezTo>
                    <a:pt x="399758" y="200025"/>
                    <a:pt x="399758" y="200025"/>
                    <a:pt x="399758" y="200025"/>
                  </a:cubicBezTo>
                  <a:lnTo>
                    <a:pt x="399758" y="200025"/>
                  </a:lnTo>
                  <a:cubicBezTo>
                    <a:pt x="408330" y="200025"/>
                    <a:pt x="415950" y="194310"/>
                    <a:pt x="417855" y="184785"/>
                  </a:cubicBezTo>
                  <a:lnTo>
                    <a:pt x="447383" y="57150"/>
                  </a:lnTo>
                  <a:lnTo>
                    <a:pt x="447383" y="125730"/>
                  </a:lnTo>
                  <a:lnTo>
                    <a:pt x="418808" y="266700"/>
                  </a:lnTo>
                  <a:lnTo>
                    <a:pt x="447383" y="266700"/>
                  </a:lnTo>
                  <a:lnTo>
                    <a:pt x="447383" y="428625"/>
                  </a:lnTo>
                  <a:lnTo>
                    <a:pt x="485483" y="428625"/>
                  </a:lnTo>
                  <a:lnTo>
                    <a:pt x="485483" y="266700"/>
                  </a:lnTo>
                  <a:lnTo>
                    <a:pt x="504533" y="266700"/>
                  </a:lnTo>
                  <a:lnTo>
                    <a:pt x="504533" y="428625"/>
                  </a:lnTo>
                  <a:lnTo>
                    <a:pt x="542633" y="428625"/>
                  </a:lnTo>
                  <a:lnTo>
                    <a:pt x="542633" y="266700"/>
                  </a:lnTo>
                  <a:lnTo>
                    <a:pt x="571208" y="266700"/>
                  </a:lnTo>
                  <a:lnTo>
                    <a:pt x="542633" y="123825"/>
                  </a:lnTo>
                  <a:lnTo>
                    <a:pt x="542633" y="57150"/>
                  </a:lnTo>
                  <a:lnTo>
                    <a:pt x="571208" y="184785"/>
                  </a:lnTo>
                  <a:cubicBezTo>
                    <a:pt x="573112" y="193358"/>
                    <a:pt x="580733" y="200025"/>
                    <a:pt x="590258" y="200025"/>
                  </a:cubicBezTo>
                  <a:cubicBezTo>
                    <a:pt x="590258" y="200025"/>
                    <a:pt x="590258" y="200025"/>
                    <a:pt x="590258" y="200025"/>
                  </a:cubicBezTo>
                  <a:lnTo>
                    <a:pt x="590258" y="200025"/>
                  </a:lnTo>
                  <a:cubicBezTo>
                    <a:pt x="590258" y="200025"/>
                    <a:pt x="590258" y="200025"/>
                    <a:pt x="590258" y="200025"/>
                  </a:cubicBezTo>
                  <a:cubicBezTo>
                    <a:pt x="598830" y="200025"/>
                    <a:pt x="606450" y="194310"/>
                    <a:pt x="609308" y="184785"/>
                  </a:cubicBezTo>
                  <a:lnTo>
                    <a:pt x="637883" y="57150"/>
                  </a:lnTo>
                  <a:lnTo>
                    <a:pt x="637883" y="209550"/>
                  </a:lnTo>
                  <a:lnTo>
                    <a:pt x="637883" y="428625"/>
                  </a:lnTo>
                  <a:lnTo>
                    <a:pt x="675983" y="428625"/>
                  </a:lnTo>
                  <a:lnTo>
                    <a:pt x="675983" y="209550"/>
                  </a:lnTo>
                  <a:lnTo>
                    <a:pt x="695033" y="209550"/>
                  </a:lnTo>
                  <a:lnTo>
                    <a:pt x="695033" y="428625"/>
                  </a:lnTo>
                  <a:lnTo>
                    <a:pt x="733133" y="428625"/>
                  </a:lnTo>
                  <a:lnTo>
                    <a:pt x="733133" y="209550"/>
                  </a:lnTo>
                  <a:lnTo>
                    <a:pt x="733133" y="57150"/>
                  </a:lnTo>
                  <a:lnTo>
                    <a:pt x="761708" y="184785"/>
                  </a:lnTo>
                  <a:cubicBezTo>
                    <a:pt x="763612" y="193358"/>
                    <a:pt x="771233" y="200025"/>
                    <a:pt x="780758" y="200025"/>
                  </a:cubicBezTo>
                  <a:cubicBezTo>
                    <a:pt x="782662" y="200025"/>
                    <a:pt x="785520" y="200025"/>
                    <a:pt x="787425" y="199073"/>
                  </a:cubicBezTo>
                  <a:cubicBezTo>
                    <a:pt x="795998" y="195263"/>
                    <a:pt x="800760" y="185738"/>
                    <a:pt x="798855" y="17621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41CDF65-C423-B834-5985-4D6DF30C7DC5}"/>
              </a:ext>
            </a:extLst>
          </p:cNvPr>
          <p:cNvSpPr txBox="1"/>
          <p:nvPr/>
        </p:nvSpPr>
        <p:spPr>
          <a:xfrm>
            <a:off x="5044735" y="2504972"/>
            <a:ext cx="1363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Strategic stage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5D0E3FB-F196-B31D-0E18-02C4FBD891FB}"/>
              </a:ext>
            </a:extLst>
          </p:cNvPr>
          <p:cNvSpPr txBox="1"/>
          <p:nvPr/>
        </p:nvSpPr>
        <p:spPr>
          <a:xfrm>
            <a:off x="5044735" y="2692141"/>
            <a:ext cx="1739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Flight slot allocation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EBBB9E1-E91A-2712-324B-629F7C8FFBC0}"/>
              </a:ext>
            </a:extLst>
          </p:cNvPr>
          <p:cNvSpPr txBox="1"/>
          <p:nvPr/>
        </p:nvSpPr>
        <p:spPr>
          <a:xfrm>
            <a:off x="5028659" y="2304933"/>
            <a:ext cx="1716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①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Application Scenario: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A03F44F-48FE-91CF-13F4-3F4D4C3E4ACA}"/>
              </a:ext>
            </a:extLst>
          </p:cNvPr>
          <p:cNvSpPr txBox="1"/>
          <p:nvPr/>
        </p:nvSpPr>
        <p:spPr>
          <a:xfrm>
            <a:off x="5032184" y="4682157"/>
            <a:ext cx="16735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 IP model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A0EC309-1A3B-9E59-4A5A-E526BB1FFBAC}"/>
              </a:ext>
            </a:extLst>
          </p:cNvPr>
          <p:cNvSpPr txBox="1"/>
          <p:nvPr/>
        </p:nvSpPr>
        <p:spPr>
          <a:xfrm>
            <a:off x="5032183" y="4249899"/>
            <a:ext cx="16850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Initial slot allocation 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BCC3503-0EEC-8C37-C2E7-84833512122C}"/>
              </a:ext>
            </a:extLst>
          </p:cNvPr>
          <p:cNvSpPr txBox="1"/>
          <p:nvPr/>
        </p:nvSpPr>
        <p:spPr>
          <a:xfrm>
            <a:off x="5032184" y="4033770"/>
            <a:ext cx="1716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Practical Problems: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B103CDD-1B4E-8599-7FF1-79F9E8E1549A}"/>
              </a:ext>
            </a:extLst>
          </p:cNvPr>
          <p:cNvSpPr txBox="1"/>
          <p:nvPr/>
        </p:nvSpPr>
        <p:spPr>
          <a:xfrm>
            <a:off x="5032184" y="4466028"/>
            <a:ext cx="1227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Multi-Day 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B2A6993-28C2-1B50-0558-E9AB340A76AE}"/>
              </a:ext>
            </a:extLst>
          </p:cNvPr>
          <p:cNvSpPr txBox="1"/>
          <p:nvPr/>
        </p:nvSpPr>
        <p:spPr>
          <a:xfrm>
            <a:off x="8244498" y="3581382"/>
            <a:ext cx="1541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Multi-Day Slot Allocation Model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25152B-B7C8-C2DC-F8BA-36273BAB261E}"/>
              </a:ext>
            </a:extLst>
          </p:cNvPr>
          <p:cNvSpPr txBox="1"/>
          <p:nvPr/>
        </p:nvSpPr>
        <p:spPr>
          <a:xfrm>
            <a:off x="6662421" y="2971719"/>
            <a:ext cx="15962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NS-DSC Algorithm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04AFD11-EE13-35D2-8C73-DCB0A78FFE20}"/>
              </a:ext>
            </a:extLst>
          </p:cNvPr>
          <p:cNvSpPr txBox="1"/>
          <p:nvPr/>
        </p:nvSpPr>
        <p:spPr>
          <a:xfrm>
            <a:off x="9639497" y="2504972"/>
            <a:ext cx="17059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Flight slot request of Mainland China in 2023.7.24~2023.7.30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8CCCC66-B00E-B80A-BE1F-C294E41525B4}"/>
              </a:ext>
            </a:extLst>
          </p:cNvPr>
          <p:cNvSpPr txBox="1"/>
          <p:nvPr/>
        </p:nvSpPr>
        <p:spPr>
          <a:xfrm>
            <a:off x="9639498" y="2286363"/>
            <a:ext cx="1705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④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Experimental Design: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A48CF1F-BC1A-D05C-3E19-8CAFEF8517E4}"/>
              </a:ext>
            </a:extLst>
          </p:cNvPr>
          <p:cNvSpPr txBox="1"/>
          <p:nvPr/>
        </p:nvSpPr>
        <p:spPr>
          <a:xfrm>
            <a:off x="9134050" y="4371173"/>
            <a:ext cx="1087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⑤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模型 33" descr="Libra">
                <a:extLst>
                  <a:ext uri="{FF2B5EF4-FFF2-40B4-BE49-F238E27FC236}">
                    <a16:creationId xmlns:a16="http://schemas.microsoft.com/office/drawing/2014/main" id="{AEA66A99-A40C-DB1E-7302-F9C2B63B97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9374714" y="4602579"/>
              <a:ext cx="624019" cy="625816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624019" cy="625816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01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模型 33" descr="Libra">
                <a:extLst>
                  <a:ext uri="{FF2B5EF4-FFF2-40B4-BE49-F238E27FC236}">
                    <a16:creationId xmlns:a16="http://schemas.microsoft.com/office/drawing/2014/main" id="{AEA66A99-A40C-DB1E-7302-F9C2B63B97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9374714" y="4602579"/>
                <a:ext cx="624019" cy="625816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CDD24053-7DC0-6EFF-4947-44B40C857C63}"/>
              </a:ext>
            </a:extLst>
          </p:cNvPr>
          <p:cNvSpPr txBox="1"/>
          <p:nvPr/>
        </p:nvSpPr>
        <p:spPr>
          <a:xfrm flipH="1">
            <a:off x="8834899" y="4822570"/>
            <a:ext cx="624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Gurobi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等腰三角形 10">
            <a:extLst>
              <a:ext uri="{FF2B5EF4-FFF2-40B4-BE49-F238E27FC236}">
                <a16:creationId xmlns:a16="http://schemas.microsoft.com/office/drawing/2014/main" id="{68F3315E-F6FE-2BE0-2796-DF2CDF478624}"/>
              </a:ext>
            </a:extLst>
          </p:cNvPr>
          <p:cNvSpPr/>
          <p:nvPr/>
        </p:nvSpPr>
        <p:spPr>
          <a:xfrm>
            <a:off x="10194728" y="4857096"/>
            <a:ext cx="301426" cy="271292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0 w 194691"/>
              <a:gd name="connsiteY0" fmla="*/ 184338 h 184338"/>
              <a:gd name="connsiteX1" fmla="*/ 130683 w 194691"/>
              <a:gd name="connsiteY1" fmla="*/ 0 h 184338"/>
              <a:gd name="connsiteX2" fmla="*/ 194691 w 194691"/>
              <a:gd name="connsiteY2" fmla="*/ 184338 h 184338"/>
              <a:gd name="connsiteX3" fmla="*/ 0 w 194691"/>
              <a:gd name="connsiteY3" fmla="*/ 184338 h 184338"/>
              <a:gd name="connsiteX0" fmla="*/ 0 w 130683"/>
              <a:gd name="connsiteY0" fmla="*/ 184338 h 195768"/>
              <a:gd name="connsiteX1" fmla="*/ 130683 w 130683"/>
              <a:gd name="connsiteY1" fmla="*/ 0 h 195768"/>
              <a:gd name="connsiteX2" fmla="*/ 42291 w 130683"/>
              <a:gd name="connsiteY2" fmla="*/ 195768 h 195768"/>
              <a:gd name="connsiteX3" fmla="*/ 0 w 130683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59436 w 147828"/>
              <a:gd name="connsiteY2" fmla="*/ 195768 h 195768"/>
              <a:gd name="connsiteX3" fmla="*/ 0 w 147828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49911 w 147828"/>
              <a:gd name="connsiteY2" fmla="*/ 195768 h 195768"/>
              <a:gd name="connsiteX3" fmla="*/ 0 w 147828"/>
              <a:gd name="connsiteY3" fmla="*/ 184338 h 195768"/>
              <a:gd name="connsiteX0" fmla="*/ 0 w 182118"/>
              <a:gd name="connsiteY0" fmla="*/ 151953 h 163383"/>
              <a:gd name="connsiteX1" fmla="*/ 182118 w 182118"/>
              <a:gd name="connsiteY1" fmla="*/ 0 h 163383"/>
              <a:gd name="connsiteX2" fmla="*/ 49911 w 182118"/>
              <a:gd name="connsiteY2" fmla="*/ 163383 h 163383"/>
              <a:gd name="connsiteX3" fmla="*/ 0 w 182118"/>
              <a:gd name="connsiteY3" fmla="*/ 151953 h 163383"/>
              <a:gd name="connsiteX0" fmla="*/ 0 w 182118"/>
              <a:gd name="connsiteY0" fmla="*/ 151953 h 195768"/>
              <a:gd name="connsiteX1" fmla="*/ 182118 w 182118"/>
              <a:gd name="connsiteY1" fmla="*/ 0 h 195768"/>
              <a:gd name="connsiteX2" fmla="*/ 32766 w 182118"/>
              <a:gd name="connsiteY2" fmla="*/ 195768 h 195768"/>
              <a:gd name="connsiteX3" fmla="*/ 0 w 182118"/>
              <a:gd name="connsiteY3" fmla="*/ 151953 h 195768"/>
              <a:gd name="connsiteX0" fmla="*/ 0 w 237363"/>
              <a:gd name="connsiteY0" fmla="*/ 171003 h 214818"/>
              <a:gd name="connsiteX1" fmla="*/ 237363 w 237363"/>
              <a:gd name="connsiteY1" fmla="*/ 0 h 214818"/>
              <a:gd name="connsiteX2" fmla="*/ 32766 w 237363"/>
              <a:gd name="connsiteY2" fmla="*/ 214818 h 214818"/>
              <a:gd name="connsiteX3" fmla="*/ 0 w 237363"/>
              <a:gd name="connsiteY3" fmla="*/ 171003 h 214818"/>
              <a:gd name="connsiteX0" fmla="*/ 0 w 250698"/>
              <a:gd name="connsiteY0" fmla="*/ 182433 h 226248"/>
              <a:gd name="connsiteX1" fmla="*/ 250698 w 250698"/>
              <a:gd name="connsiteY1" fmla="*/ 0 h 226248"/>
              <a:gd name="connsiteX2" fmla="*/ 32766 w 250698"/>
              <a:gd name="connsiteY2" fmla="*/ 226248 h 226248"/>
              <a:gd name="connsiteX3" fmla="*/ 0 w 250698"/>
              <a:gd name="connsiteY3" fmla="*/ 182433 h 226248"/>
              <a:gd name="connsiteX0" fmla="*/ 0 w 284988"/>
              <a:gd name="connsiteY0" fmla="*/ 110043 h 153858"/>
              <a:gd name="connsiteX1" fmla="*/ 284988 w 284988"/>
              <a:gd name="connsiteY1" fmla="*/ 0 h 153858"/>
              <a:gd name="connsiteX2" fmla="*/ 32766 w 284988"/>
              <a:gd name="connsiteY2" fmla="*/ 153858 h 153858"/>
              <a:gd name="connsiteX3" fmla="*/ 0 w 284988"/>
              <a:gd name="connsiteY3" fmla="*/ 110043 h 153858"/>
              <a:gd name="connsiteX0" fmla="*/ 0 w 244983"/>
              <a:gd name="connsiteY0" fmla="*/ 167193 h 211008"/>
              <a:gd name="connsiteX1" fmla="*/ 244983 w 244983"/>
              <a:gd name="connsiteY1" fmla="*/ 0 h 211008"/>
              <a:gd name="connsiteX2" fmla="*/ 32766 w 244983"/>
              <a:gd name="connsiteY2" fmla="*/ 211008 h 211008"/>
              <a:gd name="connsiteX3" fmla="*/ 0 w 244983"/>
              <a:gd name="connsiteY3" fmla="*/ 167193 h 211008"/>
              <a:gd name="connsiteX0" fmla="*/ 0 w 273558"/>
              <a:gd name="connsiteY0" fmla="*/ 184338 h 228153"/>
              <a:gd name="connsiteX1" fmla="*/ 273558 w 273558"/>
              <a:gd name="connsiteY1" fmla="*/ 0 h 228153"/>
              <a:gd name="connsiteX2" fmla="*/ 32766 w 273558"/>
              <a:gd name="connsiteY2" fmla="*/ 228153 h 228153"/>
              <a:gd name="connsiteX3" fmla="*/ 0 w 273558"/>
              <a:gd name="connsiteY3" fmla="*/ 184338 h 22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558" h="228153">
                <a:moveTo>
                  <a:pt x="0" y="184338"/>
                </a:moveTo>
                <a:lnTo>
                  <a:pt x="273558" y="0"/>
                </a:lnTo>
                <a:lnTo>
                  <a:pt x="32766" y="228153"/>
                </a:lnTo>
                <a:lnTo>
                  <a:pt x="0" y="184338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188F853-B876-5554-2057-21AEE7BA3228}"/>
              </a:ext>
            </a:extLst>
          </p:cNvPr>
          <p:cNvSpPr txBox="1"/>
          <p:nvPr/>
        </p:nvSpPr>
        <p:spPr>
          <a:xfrm flipH="1">
            <a:off x="9891034" y="4822569"/>
            <a:ext cx="792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NS-DQN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等腰三角形 8">
            <a:extLst>
              <a:ext uri="{FF2B5EF4-FFF2-40B4-BE49-F238E27FC236}">
                <a16:creationId xmlns:a16="http://schemas.microsoft.com/office/drawing/2014/main" id="{4A6238B2-41A9-8667-F0C4-B290E428B1EC}"/>
              </a:ext>
            </a:extLst>
          </p:cNvPr>
          <p:cNvSpPr/>
          <p:nvPr/>
        </p:nvSpPr>
        <p:spPr>
          <a:xfrm>
            <a:off x="10137633" y="4979833"/>
            <a:ext cx="138958" cy="156390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19812 w 64008"/>
              <a:gd name="connsiteY0" fmla="*/ 184338 h 184338"/>
              <a:gd name="connsiteX1" fmla="*/ 0 w 64008"/>
              <a:gd name="connsiteY1" fmla="*/ 0 h 184338"/>
              <a:gd name="connsiteX2" fmla="*/ 64008 w 64008"/>
              <a:gd name="connsiteY2" fmla="*/ 184338 h 184338"/>
              <a:gd name="connsiteX3" fmla="*/ 19812 w 64008"/>
              <a:gd name="connsiteY3" fmla="*/ 184338 h 184338"/>
              <a:gd name="connsiteX0" fmla="*/ 19812 w 88773"/>
              <a:gd name="connsiteY0" fmla="*/ 184338 h 184338"/>
              <a:gd name="connsiteX1" fmla="*/ 0 w 88773"/>
              <a:gd name="connsiteY1" fmla="*/ 0 h 184338"/>
              <a:gd name="connsiteX2" fmla="*/ 88773 w 88773"/>
              <a:gd name="connsiteY2" fmla="*/ 136713 h 184338"/>
              <a:gd name="connsiteX3" fmla="*/ 19812 w 88773"/>
              <a:gd name="connsiteY3" fmla="*/ 184338 h 184338"/>
              <a:gd name="connsiteX0" fmla="*/ 54102 w 88773"/>
              <a:gd name="connsiteY0" fmla="*/ 157668 h 157668"/>
              <a:gd name="connsiteX1" fmla="*/ 0 w 88773"/>
              <a:gd name="connsiteY1" fmla="*/ 0 h 157668"/>
              <a:gd name="connsiteX2" fmla="*/ 88773 w 88773"/>
              <a:gd name="connsiteY2" fmla="*/ 136713 h 157668"/>
              <a:gd name="connsiteX3" fmla="*/ 54102 w 88773"/>
              <a:gd name="connsiteY3" fmla="*/ 157668 h 157668"/>
              <a:gd name="connsiteX0" fmla="*/ 54102 w 100203"/>
              <a:gd name="connsiteY0" fmla="*/ 157668 h 157668"/>
              <a:gd name="connsiteX1" fmla="*/ 0 w 100203"/>
              <a:gd name="connsiteY1" fmla="*/ 0 h 157668"/>
              <a:gd name="connsiteX2" fmla="*/ 100203 w 100203"/>
              <a:gd name="connsiteY2" fmla="*/ 136713 h 157668"/>
              <a:gd name="connsiteX3" fmla="*/ 54102 w 100203"/>
              <a:gd name="connsiteY3" fmla="*/ 157668 h 157668"/>
              <a:gd name="connsiteX0" fmla="*/ 67522 w 100203"/>
              <a:gd name="connsiteY0" fmla="*/ 175344 h 175344"/>
              <a:gd name="connsiteX1" fmla="*/ 0 w 100203"/>
              <a:gd name="connsiteY1" fmla="*/ 0 h 175344"/>
              <a:gd name="connsiteX2" fmla="*/ 100203 w 100203"/>
              <a:gd name="connsiteY2" fmla="*/ 136713 h 175344"/>
              <a:gd name="connsiteX3" fmla="*/ 67522 w 100203"/>
              <a:gd name="connsiteY3" fmla="*/ 175344 h 175344"/>
              <a:gd name="connsiteX0" fmla="*/ 66031 w 98712"/>
              <a:gd name="connsiteY0" fmla="*/ 101695 h 101695"/>
              <a:gd name="connsiteX1" fmla="*/ 0 w 98712"/>
              <a:gd name="connsiteY1" fmla="*/ 0 h 101695"/>
              <a:gd name="connsiteX2" fmla="*/ 98712 w 98712"/>
              <a:gd name="connsiteY2" fmla="*/ 63064 h 101695"/>
              <a:gd name="connsiteX3" fmla="*/ 66031 w 98712"/>
              <a:gd name="connsiteY3" fmla="*/ 101695 h 10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2" h="101695">
                <a:moveTo>
                  <a:pt x="66031" y="101695"/>
                </a:moveTo>
                <a:lnTo>
                  <a:pt x="0" y="0"/>
                </a:lnTo>
                <a:lnTo>
                  <a:pt x="98712" y="63064"/>
                </a:lnTo>
                <a:lnTo>
                  <a:pt x="66031" y="101695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5A9D659-CDD6-BBFC-C56F-1DD09CF341AD}"/>
              </a:ext>
            </a:extLst>
          </p:cNvPr>
          <p:cNvSpPr txBox="1"/>
          <p:nvPr/>
        </p:nvSpPr>
        <p:spPr>
          <a:xfrm>
            <a:off x="7177951" y="3927917"/>
            <a:ext cx="1087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③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Technology Roadmap: 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图形 37">
            <a:extLst>
              <a:ext uri="{FF2B5EF4-FFF2-40B4-BE49-F238E27FC236}">
                <a16:creationId xmlns:a16="http://schemas.microsoft.com/office/drawing/2014/main" id="{9AC48E20-6DE7-7A1D-225D-20F90BCFE0FA}"/>
              </a:ext>
            </a:extLst>
          </p:cNvPr>
          <p:cNvSpPr/>
          <p:nvPr/>
        </p:nvSpPr>
        <p:spPr>
          <a:xfrm>
            <a:off x="6220345" y="1982264"/>
            <a:ext cx="442076" cy="342690"/>
          </a:xfrm>
          <a:custGeom>
            <a:avLst/>
            <a:gdLst>
              <a:gd name="connsiteX0" fmla="*/ 178092 w 588734"/>
              <a:gd name="connsiteY0" fmla="*/ 86838 h 540163"/>
              <a:gd name="connsiteX1" fmla="*/ 44155 w 588734"/>
              <a:gd name="connsiteY1" fmla="*/ 86838 h 540163"/>
              <a:gd name="connsiteX2" fmla="*/ 44155 w 588734"/>
              <a:gd name="connsiteY2" fmla="*/ 496008 h 540163"/>
              <a:gd name="connsiteX3" fmla="*/ 178092 w 588734"/>
              <a:gd name="connsiteY3" fmla="*/ 496008 h 540163"/>
              <a:gd name="connsiteX4" fmla="*/ 178092 w 588734"/>
              <a:gd name="connsiteY4" fmla="*/ 86838 h 540163"/>
              <a:gd name="connsiteX5" fmla="*/ 222247 w 588734"/>
              <a:gd name="connsiteY5" fmla="*/ 86838 h 540163"/>
              <a:gd name="connsiteX6" fmla="*/ 222247 w 588734"/>
              <a:gd name="connsiteY6" fmla="*/ 496008 h 540163"/>
              <a:gd name="connsiteX7" fmla="*/ 544579 w 588734"/>
              <a:gd name="connsiteY7" fmla="*/ 496008 h 540163"/>
              <a:gd name="connsiteX8" fmla="*/ 544579 w 588734"/>
              <a:gd name="connsiteY8" fmla="*/ 86838 h 540163"/>
              <a:gd name="connsiteX9" fmla="*/ 222247 w 588734"/>
              <a:gd name="connsiteY9" fmla="*/ 86838 h 540163"/>
              <a:gd name="connsiteX10" fmla="*/ 44155 w 588734"/>
              <a:gd name="connsiteY10" fmla="*/ 0 h 540163"/>
              <a:gd name="connsiteX11" fmla="*/ 544579 w 588734"/>
              <a:gd name="connsiteY11" fmla="*/ 0 h 540163"/>
              <a:gd name="connsiteX12" fmla="*/ 588734 w 588734"/>
              <a:gd name="connsiteY12" fmla="*/ 44155 h 540163"/>
              <a:gd name="connsiteX13" fmla="*/ 588734 w 588734"/>
              <a:gd name="connsiteY13" fmla="*/ 496008 h 540163"/>
              <a:gd name="connsiteX14" fmla="*/ 544579 w 588734"/>
              <a:gd name="connsiteY14" fmla="*/ 540163 h 540163"/>
              <a:gd name="connsiteX15" fmla="*/ 44155 w 588734"/>
              <a:gd name="connsiteY15" fmla="*/ 540163 h 540163"/>
              <a:gd name="connsiteX16" fmla="*/ 0 w 588734"/>
              <a:gd name="connsiteY16" fmla="*/ 496008 h 540163"/>
              <a:gd name="connsiteX17" fmla="*/ 0 w 588734"/>
              <a:gd name="connsiteY17" fmla="*/ 44155 h 540163"/>
              <a:gd name="connsiteX18" fmla="*/ 44155 w 588734"/>
              <a:gd name="connsiteY18" fmla="*/ 0 h 540163"/>
              <a:gd name="connsiteX19" fmla="*/ 292895 w 588734"/>
              <a:gd name="connsiteY19" fmla="*/ 211944 h 540163"/>
              <a:gd name="connsiteX20" fmla="*/ 472459 w 588734"/>
              <a:gd name="connsiteY20" fmla="*/ 211944 h 540163"/>
              <a:gd name="connsiteX21" fmla="*/ 472459 w 588734"/>
              <a:gd name="connsiteY21" fmla="*/ 241381 h 540163"/>
              <a:gd name="connsiteX22" fmla="*/ 292895 w 588734"/>
              <a:gd name="connsiteY22" fmla="*/ 241381 h 540163"/>
              <a:gd name="connsiteX23" fmla="*/ 292895 w 588734"/>
              <a:gd name="connsiteY23" fmla="*/ 211944 h 540163"/>
              <a:gd name="connsiteX24" fmla="*/ 292895 w 588734"/>
              <a:gd name="connsiteY24" fmla="*/ 281120 h 540163"/>
              <a:gd name="connsiteX25" fmla="*/ 472459 w 588734"/>
              <a:gd name="connsiteY25" fmla="*/ 281120 h 540163"/>
              <a:gd name="connsiteX26" fmla="*/ 472459 w 588734"/>
              <a:gd name="connsiteY26" fmla="*/ 310557 h 540163"/>
              <a:gd name="connsiteX27" fmla="*/ 292895 w 588734"/>
              <a:gd name="connsiteY27" fmla="*/ 310557 h 540163"/>
              <a:gd name="connsiteX28" fmla="*/ 292895 w 588734"/>
              <a:gd name="connsiteY28" fmla="*/ 281120 h 540163"/>
              <a:gd name="connsiteX29" fmla="*/ 292895 w 588734"/>
              <a:gd name="connsiteY29" fmla="*/ 345881 h 540163"/>
              <a:gd name="connsiteX30" fmla="*/ 472459 w 588734"/>
              <a:gd name="connsiteY30" fmla="*/ 345881 h 540163"/>
              <a:gd name="connsiteX31" fmla="*/ 472459 w 588734"/>
              <a:gd name="connsiteY31" fmla="*/ 375318 h 540163"/>
              <a:gd name="connsiteX32" fmla="*/ 292895 w 588734"/>
              <a:gd name="connsiteY32" fmla="*/ 375318 h 540163"/>
              <a:gd name="connsiteX33" fmla="*/ 292895 w 588734"/>
              <a:gd name="connsiteY33" fmla="*/ 345881 h 54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8734" h="540163">
                <a:moveTo>
                  <a:pt x="178092" y="86838"/>
                </a:moveTo>
                <a:lnTo>
                  <a:pt x="44155" y="86838"/>
                </a:lnTo>
                <a:lnTo>
                  <a:pt x="44155" y="496008"/>
                </a:lnTo>
                <a:lnTo>
                  <a:pt x="178092" y="496008"/>
                </a:lnTo>
                <a:lnTo>
                  <a:pt x="178092" y="86838"/>
                </a:lnTo>
                <a:close/>
                <a:moveTo>
                  <a:pt x="222247" y="86838"/>
                </a:moveTo>
                <a:lnTo>
                  <a:pt x="222247" y="496008"/>
                </a:lnTo>
                <a:lnTo>
                  <a:pt x="544579" y="496008"/>
                </a:lnTo>
                <a:lnTo>
                  <a:pt x="544579" y="86838"/>
                </a:lnTo>
                <a:lnTo>
                  <a:pt x="222247" y="86838"/>
                </a:lnTo>
                <a:close/>
                <a:moveTo>
                  <a:pt x="44155" y="0"/>
                </a:moveTo>
                <a:lnTo>
                  <a:pt x="544579" y="0"/>
                </a:lnTo>
                <a:cubicBezTo>
                  <a:pt x="568966" y="0"/>
                  <a:pt x="588734" y="19768"/>
                  <a:pt x="588734" y="44155"/>
                </a:cubicBezTo>
                <a:lnTo>
                  <a:pt x="588734" y="496008"/>
                </a:lnTo>
                <a:cubicBezTo>
                  <a:pt x="588734" y="520395"/>
                  <a:pt x="568966" y="540163"/>
                  <a:pt x="544579" y="540163"/>
                </a:cubicBezTo>
                <a:lnTo>
                  <a:pt x="44155" y="540163"/>
                </a:lnTo>
                <a:cubicBezTo>
                  <a:pt x="19768" y="540163"/>
                  <a:pt x="0" y="520395"/>
                  <a:pt x="0" y="496008"/>
                </a:cubicBezTo>
                <a:lnTo>
                  <a:pt x="0" y="44155"/>
                </a:lnTo>
                <a:cubicBezTo>
                  <a:pt x="0" y="19768"/>
                  <a:pt x="19768" y="0"/>
                  <a:pt x="44155" y="0"/>
                </a:cubicBezTo>
                <a:close/>
                <a:moveTo>
                  <a:pt x="292895" y="211944"/>
                </a:moveTo>
                <a:lnTo>
                  <a:pt x="472459" y="211944"/>
                </a:lnTo>
                <a:lnTo>
                  <a:pt x="472459" y="241381"/>
                </a:lnTo>
                <a:lnTo>
                  <a:pt x="292895" y="241381"/>
                </a:lnTo>
                <a:lnTo>
                  <a:pt x="292895" y="211944"/>
                </a:lnTo>
                <a:close/>
                <a:moveTo>
                  <a:pt x="292895" y="281120"/>
                </a:moveTo>
                <a:lnTo>
                  <a:pt x="472459" y="281120"/>
                </a:lnTo>
                <a:lnTo>
                  <a:pt x="472459" y="310557"/>
                </a:lnTo>
                <a:lnTo>
                  <a:pt x="292895" y="310557"/>
                </a:lnTo>
                <a:lnTo>
                  <a:pt x="292895" y="281120"/>
                </a:lnTo>
                <a:close/>
                <a:moveTo>
                  <a:pt x="292895" y="345881"/>
                </a:moveTo>
                <a:lnTo>
                  <a:pt x="472459" y="345881"/>
                </a:lnTo>
                <a:lnTo>
                  <a:pt x="472459" y="375318"/>
                </a:lnTo>
                <a:lnTo>
                  <a:pt x="292895" y="375318"/>
                </a:lnTo>
                <a:lnTo>
                  <a:pt x="292895" y="345881"/>
                </a:lnTo>
                <a:close/>
              </a:path>
            </a:pathLst>
          </a:custGeom>
          <a:solidFill>
            <a:schemeClr val="bg1"/>
          </a:solidFill>
          <a:ln w="567" cap="flat">
            <a:noFill/>
            <a:prstDash val="solid"/>
            <a:miter/>
          </a:ln>
          <a:effectLst>
            <a:outerShdw blurRad="50800" dist="50800" algn="ctr" rotWithShape="0">
              <a:srgbClr val="000000">
                <a:alpha val="72000"/>
              </a:srgbClr>
            </a:outerShdw>
          </a:effectLst>
          <a:scene3d>
            <a:camera prst="isometricOffAxis2Left"/>
            <a:lightRig rig="threePt" dir="t"/>
          </a:scene3d>
          <a:sp3d>
            <a:bevelT prst="angle"/>
          </a:sp3d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3CAC86-AEEC-5280-E5DE-472AE42645D5}"/>
              </a:ext>
            </a:extLst>
          </p:cNvPr>
          <p:cNvSpPr txBox="1"/>
          <p:nvPr/>
        </p:nvSpPr>
        <p:spPr>
          <a:xfrm>
            <a:off x="1733889" y="443444"/>
            <a:ext cx="6241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Strategic Slot Allocation for AN: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Overview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BBEE55-E955-BCFB-9E17-CE12B08058ED}"/>
              </a:ext>
            </a:extLst>
          </p:cNvPr>
          <p:cNvSpPr/>
          <p:nvPr/>
        </p:nvSpPr>
        <p:spPr>
          <a:xfrm>
            <a:off x="4968240" y="1577891"/>
            <a:ext cx="6441440" cy="371546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296E61-C261-2825-7580-A34031E4A4DB}"/>
              </a:ext>
            </a:extLst>
          </p:cNvPr>
          <p:cNvSpPr txBox="1"/>
          <p:nvPr/>
        </p:nvSpPr>
        <p:spPr>
          <a:xfrm>
            <a:off x="8063742" y="2493559"/>
            <a:ext cx="16642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Deep Q-learning Net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A9FDBE-8C8E-068A-1251-DC96E7BB91AC}"/>
              </a:ext>
            </a:extLst>
          </p:cNvPr>
          <p:cNvSpPr txBox="1"/>
          <p:nvPr/>
        </p:nvSpPr>
        <p:spPr>
          <a:xfrm>
            <a:off x="4543381" y="5400427"/>
            <a:ext cx="734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altLang="zh-CN" sz="14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 reinforcement learning and neighborhood search based algorithm to slot allocation for a network of airports</a:t>
            </a:r>
            <a:endParaRPr lang="zh-CN" altLang="en-US" sz="14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3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5807242" y="472894"/>
            <a:ext cx="6361234" cy="6385105"/>
          </a:xfrm>
          <a:prstGeom prst="triangle">
            <a:avLst>
              <a:gd name="adj" fmla="val 100000"/>
            </a:avLst>
          </a:prstGeom>
          <a:gradFill>
            <a:gsLst>
              <a:gs pos="71000">
                <a:srgbClr val="CEECF6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7" name="等腰三角形 56"/>
          <p:cNvSpPr/>
          <p:nvPr/>
        </p:nvSpPr>
        <p:spPr>
          <a:xfrm>
            <a:off x="7689704" y="284194"/>
            <a:ext cx="4478770" cy="4495577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18900000" flipH="1">
            <a:off x="7730249" y="3245518"/>
            <a:ext cx="1223057" cy="598581"/>
          </a:xfrm>
          <a:prstGeom prst="triangle">
            <a:avLst/>
          </a:prstGeom>
          <a:solidFill>
            <a:srgbClr val="AAD5E5"/>
          </a:solidFill>
          <a:ln>
            <a:noFill/>
          </a:ln>
          <a:effectLst>
            <a:outerShdw blurRad="101600" dist="38100" dir="13500000" algn="b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rot="16200000" flipV="1">
            <a:off x="10142588" y="815705"/>
            <a:ext cx="1196536" cy="585600"/>
          </a:xfrm>
          <a:prstGeom prst="triangle">
            <a:avLst/>
          </a:prstGeom>
          <a:solidFill>
            <a:srgbClr val="5C7585"/>
          </a:solidFill>
          <a:ln>
            <a:noFill/>
          </a:ln>
          <a:effectLst>
            <a:outerShdw blurRad="101600" dist="38100" dir="13500000" algn="b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9760454" y="2784668"/>
            <a:ext cx="2679046" cy="1311161"/>
          </a:xfrm>
          <a:prstGeom prst="triangle">
            <a:avLst/>
          </a:prstGeom>
          <a:solidFill>
            <a:srgbClr val="15304C"/>
          </a:solidFill>
          <a:ln>
            <a:noFill/>
          </a:ln>
          <a:effectLst>
            <a:outerShdw blurRad="101600" dist="38100" dir="13500000" algn="b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8" name="等腰三角形 57"/>
          <p:cNvSpPr/>
          <p:nvPr/>
        </p:nvSpPr>
        <p:spPr>
          <a:xfrm rot="16200000">
            <a:off x="9517457" y="1231752"/>
            <a:ext cx="3591606" cy="1757780"/>
          </a:xfrm>
          <a:prstGeom prst="triangle">
            <a:avLst/>
          </a:prstGeom>
          <a:solidFill>
            <a:srgbClr val="AAD5E5"/>
          </a:solidFill>
          <a:ln>
            <a:noFill/>
          </a:ln>
          <a:effectLst>
            <a:outerShdw blurRad="101600" dist="38100" dir="13500000" algn="b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9" name="等腰三角形 58"/>
          <p:cNvSpPr/>
          <p:nvPr/>
        </p:nvSpPr>
        <p:spPr>
          <a:xfrm>
            <a:off x="7888982" y="3029389"/>
            <a:ext cx="1743839" cy="1750383"/>
          </a:xfrm>
          <a:prstGeom prst="triangle">
            <a:avLst>
              <a:gd name="adj" fmla="val 100000"/>
            </a:avLst>
          </a:prstGeom>
          <a:solidFill>
            <a:srgbClr val="6A97B7"/>
          </a:solidFill>
          <a:ln>
            <a:noFill/>
          </a:ln>
          <a:effectLst>
            <a:outerShdw blurRad="101600" dist="38100" dir="13500000" algn="b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10031480" y="720411"/>
            <a:ext cx="2558654" cy="2648260"/>
          </a:xfrm>
          <a:prstGeom prst="line">
            <a:avLst/>
          </a:prstGeom>
          <a:ln w="127000">
            <a:solidFill>
              <a:srgbClr val="34628E"/>
            </a:solidFill>
          </a:ln>
          <a:effectLst>
            <a:outerShdw blurRad="101600" dist="38100" dir="13500000" algn="b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 flipV="1">
            <a:off x="10031481" y="3274629"/>
            <a:ext cx="2328246" cy="2319832"/>
          </a:xfrm>
          <a:prstGeom prst="line">
            <a:avLst/>
          </a:prstGeom>
          <a:ln w="127000">
            <a:solidFill>
              <a:srgbClr val="AAD5E5"/>
            </a:solidFill>
          </a:ln>
          <a:effectLst>
            <a:outerShdw blurRad="101600" dist="38100" dir="13500000" algn="b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1999706" y="553586"/>
            <a:ext cx="235242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b="1" dirty="0">
                <a:solidFill>
                  <a:srgbClr val="6A97B7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CONTENTS</a:t>
            </a:r>
            <a:endParaRPr lang="zh-CN" altLang="en-US" sz="2400" b="1" dirty="0">
              <a:solidFill>
                <a:srgbClr val="6A97B7"/>
              </a:solidFill>
              <a:latin typeface="Times New Roman" panose="02020603050405020304" pitchFamily="18" charset="0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749617" y="314839"/>
            <a:ext cx="215014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rgbClr val="1530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4400" b="1" dirty="0">
                <a:solidFill>
                  <a:srgbClr val="1530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zh-CN" altLang="en-US" sz="4400" b="1" dirty="0">
              <a:solidFill>
                <a:srgbClr val="1530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302249" y="801043"/>
            <a:ext cx="2783724" cy="0"/>
          </a:xfrm>
          <a:prstGeom prst="line">
            <a:avLst/>
          </a:prstGeom>
          <a:ln w="28575">
            <a:solidFill>
              <a:srgbClr val="346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1047050" y="1576752"/>
            <a:ext cx="7604936" cy="587439"/>
            <a:chOff x="781986" y="1011863"/>
            <a:chExt cx="7604936" cy="587439"/>
          </a:xfrm>
        </p:grpSpPr>
        <p:grpSp>
          <p:nvGrpSpPr>
            <p:cNvPr id="67" name="组合 66"/>
            <p:cNvGrpSpPr/>
            <p:nvPr/>
          </p:nvGrpSpPr>
          <p:grpSpPr>
            <a:xfrm>
              <a:off x="781986" y="1062368"/>
              <a:ext cx="733008" cy="536934"/>
              <a:chOff x="5182072" y="-313976"/>
              <a:chExt cx="1105421" cy="809734"/>
            </a:xfrm>
          </p:grpSpPr>
          <p:sp>
            <p:nvSpPr>
              <p:cNvPr id="68" name="矩形 67"/>
              <p:cNvSpPr/>
              <p:nvPr/>
            </p:nvSpPr>
            <p:spPr>
              <a:xfrm rot="2700000">
                <a:off x="5328172" y="-313976"/>
                <a:ext cx="809734" cy="809734"/>
              </a:xfrm>
              <a:prstGeom prst="rect">
                <a:avLst/>
              </a:prstGeom>
              <a:solidFill>
                <a:srgbClr val="2B4366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dirty="0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5182072" y="-258372"/>
                <a:ext cx="1105421" cy="64758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思源宋体 CN Heavy" panose="02020900000000000000" pitchFamily="18" charset="-122"/>
                    <a:cs typeface="Times New Roman" panose="02020603050405020304" pitchFamily="18" charset="0"/>
                  </a:rPr>
                  <a:t>01</a:t>
                </a:r>
                <a:endPara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1689893" y="1011863"/>
              <a:ext cx="6697029" cy="4968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Master’s Research Introduction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20478" y="2632256"/>
            <a:ext cx="6412247" cy="570401"/>
            <a:chOff x="781986" y="1028901"/>
            <a:chExt cx="6412247" cy="570401"/>
          </a:xfrm>
        </p:grpSpPr>
        <p:grpSp>
          <p:nvGrpSpPr>
            <p:cNvPr id="51" name="组合 50"/>
            <p:cNvGrpSpPr/>
            <p:nvPr/>
          </p:nvGrpSpPr>
          <p:grpSpPr>
            <a:xfrm>
              <a:off x="781986" y="1062368"/>
              <a:ext cx="733008" cy="536934"/>
              <a:chOff x="5182072" y="-313976"/>
              <a:chExt cx="1105421" cy="809734"/>
            </a:xfrm>
          </p:grpSpPr>
          <p:sp>
            <p:nvSpPr>
              <p:cNvPr id="55" name="矩形 54"/>
              <p:cNvSpPr/>
              <p:nvPr/>
            </p:nvSpPr>
            <p:spPr>
              <a:xfrm rot="2700000">
                <a:off x="5328172" y="-313976"/>
                <a:ext cx="809734" cy="809734"/>
              </a:xfrm>
              <a:prstGeom prst="rect">
                <a:avLst/>
              </a:prstGeom>
              <a:solidFill>
                <a:srgbClr val="6A97B7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dirty="0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5182072" y="-258372"/>
                <a:ext cx="1105421" cy="64758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思源宋体 CN Heavy" panose="02020900000000000000" pitchFamily="18" charset="-122"/>
                    <a:cs typeface="Times New Roman" panose="02020603050405020304" pitchFamily="18" charset="0"/>
                  </a:rPr>
                  <a:t>02</a:t>
                </a:r>
                <a:endPara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1689893" y="1028901"/>
              <a:ext cx="5504340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Tactical Slot Optimization for AN</a:t>
              </a:r>
              <a:endPara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020479" y="3670722"/>
            <a:ext cx="5780116" cy="552272"/>
            <a:chOff x="781986" y="1047030"/>
            <a:chExt cx="5930971" cy="552272"/>
          </a:xfrm>
        </p:grpSpPr>
        <p:grpSp>
          <p:nvGrpSpPr>
            <p:cNvPr id="66" name="组合 65"/>
            <p:cNvGrpSpPr/>
            <p:nvPr/>
          </p:nvGrpSpPr>
          <p:grpSpPr>
            <a:xfrm>
              <a:off x="781986" y="1062368"/>
              <a:ext cx="733008" cy="536934"/>
              <a:chOff x="5182072" y="-313976"/>
              <a:chExt cx="1105421" cy="809734"/>
            </a:xfrm>
          </p:grpSpPr>
          <p:sp>
            <p:nvSpPr>
              <p:cNvPr id="73" name="矩形 72"/>
              <p:cNvSpPr/>
              <p:nvPr/>
            </p:nvSpPr>
            <p:spPr>
              <a:xfrm rot="2700000">
                <a:off x="5328172" y="-313976"/>
                <a:ext cx="809734" cy="809734"/>
              </a:xfrm>
              <a:prstGeom prst="rect">
                <a:avLst/>
              </a:prstGeom>
              <a:solidFill>
                <a:srgbClr val="2B4366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dirty="0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5182072" y="-258372"/>
                <a:ext cx="1105421" cy="64758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思源宋体 CN Heavy" panose="02020900000000000000" pitchFamily="18" charset="-122"/>
                    <a:cs typeface="Times New Roman" panose="02020603050405020304" pitchFamily="18" charset="0"/>
                  </a:rPr>
                  <a:t>03</a:t>
                </a:r>
                <a:endPara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1" name="矩形 70"/>
            <p:cNvSpPr/>
            <p:nvPr/>
          </p:nvSpPr>
          <p:spPr>
            <a:xfrm>
              <a:off x="1713587" y="1047030"/>
              <a:ext cx="4999370" cy="4968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Integrated Optimization for AN</a:t>
              </a:r>
              <a:endPara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09901" y="4691059"/>
            <a:ext cx="5386673" cy="536934"/>
            <a:chOff x="781986" y="1062368"/>
            <a:chExt cx="5386673" cy="536934"/>
          </a:xfrm>
        </p:grpSpPr>
        <p:grpSp>
          <p:nvGrpSpPr>
            <p:cNvPr id="76" name="组合 75"/>
            <p:cNvGrpSpPr/>
            <p:nvPr/>
          </p:nvGrpSpPr>
          <p:grpSpPr>
            <a:xfrm>
              <a:off x="781986" y="1062368"/>
              <a:ext cx="733008" cy="536934"/>
              <a:chOff x="5182072" y="-313976"/>
              <a:chExt cx="1105421" cy="809734"/>
            </a:xfrm>
          </p:grpSpPr>
          <p:sp>
            <p:nvSpPr>
              <p:cNvPr id="80" name="矩形 79"/>
              <p:cNvSpPr/>
              <p:nvPr/>
            </p:nvSpPr>
            <p:spPr>
              <a:xfrm rot="2700000">
                <a:off x="5328172" y="-313976"/>
                <a:ext cx="809734" cy="809734"/>
              </a:xfrm>
              <a:prstGeom prst="rect">
                <a:avLst/>
              </a:prstGeom>
              <a:solidFill>
                <a:srgbClr val="6A97B7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dirty="0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5182072" y="-258372"/>
                <a:ext cx="1105421" cy="64932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思源宋体 CN Heavy" panose="02020900000000000000" pitchFamily="18" charset="-122"/>
                    <a:cs typeface="Times New Roman" panose="02020603050405020304" pitchFamily="18" charset="0"/>
                  </a:rPr>
                  <a:t>04</a:t>
                </a:r>
                <a:endPara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8" name="矩形 77"/>
            <p:cNvSpPr/>
            <p:nvPr/>
          </p:nvSpPr>
          <p:spPr>
            <a:xfrm>
              <a:off x="1689892" y="1064068"/>
              <a:ext cx="4478767" cy="4968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</a:rPr>
                <a:t>Strategic Slot Allocation for AN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93219-EA8B-816A-87BB-EACAA9E72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A58B75-9BBC-B12C-B38A-4DF2B45038E0}"/>
              </a:ext>
            </a:extLst>
          </p:cNvPr>
          <p:cNvSpPr txBox="1"/>
          <p:nvPr/>
        </p:nvSpPr>
        <p:spPr>
          <a:xfrm>
            <a:off x="1733889" y="443444"/>
            <a:ext cx="5348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Strategic Slot Allocation for AN: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Model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C77EB2-5647-9965-7BDA-007E344B083B}"/>
              </a:ext>
            </a:extLst>
          </p:cNvPr>
          <p:cNvSpPr/>
          <p:nvPr/>
        </p:nvSpPr>
        <p:spPr>
          <a:xfrm>
            <a:off x="502208" y="1124735"/>
            <a:ext cx="1118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Allocate the flight slots for the airport network in the strategic stage</a:t>
            </a:r>
            <a:endParaRPr lang="en-US" altLang="zh-CN" sz="24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3CA842-77AD-8755-A8BE-E28EDE7BA8A7}"/>
              </a:ext>
            </a:extLst>
          </p:cNvPr>
          <p:cNvSpPr/>
          <p:nvPr/>
        </p:nvSpPr>
        <p:spPr>
          <a:xfrm>
            <a:off x="502207" y="1805455"/>
            <a:ext cx="11187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Obtain strategic flight schedule with lowest slot displacements</a:t>
            </a:r>
            <a:endParaRPr lang="en-US" altLang="zh-CN" sz="2400" b="1" dirty="0">
              <a:latin typeface="Times New Roman" panose="02020603050405020304" pitchFamily="18" charset="0"/>
              <a:ea typeface="Arial Unicode MS" panose="020B0604020202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161074B2-2A85-9E5A-09A4-3456515967D0}"/>
              </a:ext>
            </a:extLst>
          </p:cNvPr>
          <p:cNvSpPr/>
          <p:nvPr/>
        </p:nvSpPr>
        <p:spPr>
          <a:xfrm>
            <a:off x="5781030" y="1557825"/>
            <a:ext cx="690880" cy="373072"/>
          </a:xfrm>
          <a:prstGeom prst="downArrow">
            <a:avLst/>
          </a:prstGeom>
          <a:ln>
            <a:solidFill>
              <a:srgbClr val="3462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F032AA-05C3-49EC-2835-5C3D0A4ED626}"/>
              </a:ext>
            </a:extLst>
          </p:cNvPr>
          <p:cNvSpPr txBox="1"/>
          <p:nvPr/>
        </p:nvSpPr>
        <p:spPr>
          <a:xfrm>
            <a:off x="1830805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Decision variables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F741FA5-A4AF-8690-08F6-649B0048CAA4}"/>
              </a:ext>
            </a:extLst>
          </p:cNvPr>
          <p:cNvSpPr txBox="1"/>
          <p:nvPr/>
        </p:nvSpPr>
        <p:spPr>
          <a:xfrm>
            <a:off x="5132662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Objective function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F963D6D-B8E5-44DC-FF1B-9DA2A0A16A17}"/>
              </a:ext>
            </a:extLst>
          </p:cNvPr>
          <p:cNvSpPr txBox="1"/>
          <p:nvPr/>
        </p:nvSpPr>
        <p:spPr>
          <a:xfrm>
            <a:off x="8500506" y="2678112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Constraints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F5C2925-018C-DD21-6320-74833A8547DD}"/>
              </a:ext>
            </a:extLst>
          </p:cNvPr>
          <p:cNvSpPr/>
          <p:nvPr/>
        </p:nvSpPr>
        <p:spPr>
          <a:xfrm>
            <a:off x="1302905" y="2486175"/>
            <a:ext cx="3144073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AA4668D-233D-0CAA-E2DB-B1C910AB3944}"/>
              </a:ext>
            </a:extLst>
          </p:cNvPr>
          <p:cNvSpPr/>
          <p:nvPr/>
        </p:nvSpPr>
        <p:spPr>
          <a:xfrm>
            <a:off x="4604759" y="2486175"/>
            <a:ext cx="3144074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D2121E6-03D1-016F-73D5-C139B666791F}"/>
              </a:ext>
            </a:extLst>
          </p:cNvPr>
          <p:cNvSpPr/>
          <p:nvPr/>
        </p:nvSpPr>
        <p:spPr>
          <a:xfrm>
            <a:off x="7906614" y="2486175"/>
            <a:ext cx="3144074" cy="34502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6004F1B6-0ACF-2ECA-C6FE-4B856CAFC0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5"/>
          <a:stretch/>
        </p:blipFill>
        <p:spPr>
          <a:xfrm>
            <a:off x="4737976" y="3958341"/>
            <a:ext cx="2895617" cy="1825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7C32F0-A47D-0739-6718-4C38F7E43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209" y="3167062"/>
            <a:ext cx="2343150" cy="5238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7B74C49-3C0B-0009-B709-6BDE241EF37D}"/>
              </a:ext>
            </a:extLst>
          </p:cNvPr>
          <p:cNvSpPr txBox="1"/>
          <p:nvPr/>
        </p:nvSpPr>
        <p:spPr>
          <a:xfrm>
            <a:off x="7906613" y="3152001"/>
            <a:ext cx="297351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(1)Flight operational constraints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7B8CCD-98A6-4E16-299C-0289D05A0CAC}"/>
              </a:ext>
            </a:extLst>
          </p:cNvPr>
          <p:cNvSpPr txBox="1"/>
          <p:nvPr/>
        </p:nvSpPr>
        <p:spPr>
          <a:xfrm>
            <a:off x="7906613" y="3499575"/>
            <a:ext cx="31440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(2)Declared capacity constraints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B7EE5FD-D00D-A41E-1A13-23FF0237D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943" y="4073586"/>
            <a:ext cx="2903414" cy="13877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97E4616-18C2-D112-06CB-91978BA83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134" y="3204944"/>
            <a:ext cx="2938368" cy="245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9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D840E-C12D-CA2B-8AE5-FAB2F756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7A2533F-4225-CD7A-4C8C-7C8254373DB9}"/>
              </a:ext>
            </a:extLst>
          </p:cNvPr>
          <p:cNvSpPr txBox="1"/>
          <p:nvPr/>
        </p:nvSpPr>
        <p:spPr>
          <a:xfrm>
            <a:off x="1733889" y="443444"/>
            <a:ext cx="719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Strategic Slot Allocation for AN: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NS-DQN Algorithm 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E98772-96B6-293F-14CA-59AE460B1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29" y="1949745"/>
            <a:ext cx="5207887" cy="331411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99546FD-69AC-01D6-7CA3-C3C29F777294}"/>
              </a:ext>
            </a:extLst>
          </p:cNvPr>
          <p:cNvSpPr txBox="1"/>
          <p:nvPr/>
        </p:nvSpPr>
        <p:spPr>
          <a:xfrm>
            <a:off x="1129346" y="1483919"/>
            <a:ext cx="325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NS-DQN Algorithm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35A83EF-9BB9-545C-7EE2-FEAD51E6C48D}"/>
              </a:ext>
            </a:extLst>
          </p:cNvPr>
          <p:cNvSpPr/>
          <p:nvPr/>
        </p:nvSpPr>
        <p:spPr>
          <a:xfrm>
            <a:off x="1282700" y="2044700"/>
            <a:ext cx="571500" cy="24130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22A601-F545-0627-E7C5-CFF99D574E4F}"/>
              </a:ext>
            </a:extLst>
          </p:cNvPr>
          <p:cNvSpPr txBox="1"/>
          <p:nvPr/>
        </p:nvSpPr>
        <p:spPr>
          <a:xfrm>
            <a:off x="6336346" y="1483919"/>
            <a:ext cx="27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NS-DQN </a:t>
            </a:r>
            <a:r>
              <a:rPr lang="en-US" altLang="zh-CN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Pseudocode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20915A-2E01-C375-C30C-1B356DF71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172" y="1949745"/>
            <a:ext cx="1543615" cy="21304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10686B-5F7D-E83B-6850-8F9BEA252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755" y="1949745"/>
            <a:ext cx="1640977" cy="21304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D46C00-D1C8-8708-1E6C-B375E680A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4022" y="1949745"/>
            <a:ext cx="1510446" cy="21304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2F7152B-0B57-651F-2F2F-0FAE771545E9}"/>
              </a:ext>
            </a:extLst>
          </p:cNvPr>
          <p:cNvSpPr/>
          <p:nvPr/>
        </p:nvSpPr>
        <p:spPr>
          <a:xfrm>
            <a:off x="1282700" y="3706664"/>
            <a:ext cx="571500" cy="24130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352477B-5FC6-85FB-35BB-2247FA61D40F}"/>
              </a:ext>
            </a:extLst>
          </p:cNvPr>
          <p:cNvSpPr/>
          <p:nvPr/>
        </p:nvSpPr>
        <p:spPr>
          <a:xfrm>
            <a:off x="4338639" y="3633788"/>
            <a:ext cx="1485900" cy="167640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789404A-9C28-21C2-BB0D-60619E8751E2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5601811" y="4789965"/>
            <a:ext cx="214312" cy="12547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A453024-6846-47E3-716F-F7B644C4BBCA}"/>
              </a:ext>
            </a:extLst>
          </p:cNvPr>
          <p:cNvSpPr txBox="1"/>
          <p:nvPr/>
        </p:nvSpPr>
        <p:spPr>
          <a:xfrm>
            <a:off x="8158868" y="6078570"/>
            <a:ext cx="1370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DQN module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4402DD5-4B52-E68C-82B7-3D2778623AAB}"/>
              </a:ext>
            </a:extLst>
          </p:cNvPr>
          <p:cNvSpPr/>
          <p:nvPr/>
        </p:nvSpPr>
        <p:spPr>
          <a:xfrm>
            <a:off x="6367463" y="5078588"/>
            <a:ext cx="1466557" cy="8918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Current slot displacement situation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C1526DD-6E38-A49F-1DF0-0322AD6F2EC0}"/>
              </a:ext>
            </a:extLst>
          </p:cNvPr>
          <p:cNvSpPr txBox="1"/>
          <p:nvPr/>
        </p:nvSpPr>
        <p:spPr>
          <a:xfrm>
            <a:off x="6754140" y="4709256"/>
            <a:ext cx="654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43B414D-ADB3-8483-7E29-85D1E047005A}"/>
              </a:ext>
            </a:extLst>
          </p:cNvPr>
          <p:cNvSpPr/>
          <p:nvPr/>
        </p:nvSpPr>
        <p:spPr>
          <a:xfrm>
            <a:off x="8110755" y="5094391"/>
            <a:ext cx="1466557" cy="8602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Next time window to be optimized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C6B03E4-2183-AB62-1374-554C2B14ECFB}"/>
              </a:ext>
            </a:extLst>
          </p:cNvPr>
          <p:cNvSpPr txBox="1"/>
          <p:nvPr/>
        </p:nvSpPr>
        <p:spPr>
          <a:xfrm>
            <a:off x="8438499" y="4709256"/>
            <a:ext cx="81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F7B00A6-AC1F-17ED-01AC-13BFE39830C3}"/>
              </a:ext>
            </a:extLst>
          </p:cNvPr>
          <p:cNvCxnSpPr>
            <a:cxnSpLocks/>
            <a:stCxn id="23" idx="6"/>
            <a:endCxn id="26" idx="1"/>
          </p:cNvCxnSpPr>
          <p:nvPr/>
        </p:nvCxnSpPr>
        <p:spPr>
          <a:xfrm flipV="1">
            <a:off x="7834020" y="5524499"/>
            <a:ext cx="27673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8D06BA7E-F14E-C9EF-7ADF-057100B29EA6}"/>
              </a:ext>
            </a:extLst>
          </p:cNvPr>
          <p:cNvSpPr/>
          <p:nvPr/>
        </p:nvSpPr>
        <p:spPr>
          <a:xfrm>
            <a:off x="9854047" y="5078588"/>
            <a:ext cx="1466557" cy="8918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Next slot displacement situation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F58CCC6-EE77-526B-30CA-6EB7311651C7}"/>
              </a:ext>
            </a:extLst>
          </p:cNvPr>
          <p:cNvCxnSpPr>
            <a:cxnSpLocks/>
          </p:cNvCxnSpPr>
          <p:nvPr/>
        </p:nvCxnSpPr>
        <p:spPr>
          <a:xfrm flipV="1">
            <a:off x="9577312" y="5508409"/>
            <a:ext cx="27673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94F65E7-78D5-6B86-DBB4-A06B89064E76}"/>
              </a:ext>
            </a:extLst>
          </p:cNvPr>
          <p:cNvSpPr txBox="1"/>
          <p:nvPr/>
        </p:nvSpPr>
        <p:spPr>
          <a:xfrm>
            <a:off x="10030884" y="4725059"/>
            <a:ext cx="111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Next state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9922B096-9AD5-CF22-5F8D-AEBF18C3214C}"/>
              </a:ext>
            </a:extLst>
          </p:cNvPr>
          <p:cNvSpPr/>
          <p:nvPr/>
        </p:nvSpPr>
        <p:spPr>
          <a:xfrm>
            <a:off x="9442824" y="4414748"/>
            <a:ext cx="518160" cy="466893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6E7BC70-E83C-AD8C-3818-1C7C07C451F0}"/>
              </a:ext>
            </a:extLst>
          </p:cNvPr>
          <p:cNvSpPr txBox="1"/>
          <p:nvPr/>
        </p:nvSpPr>
        <p:spPr>
          <a:xfrm>
            <a:off x="8631063" y="4224363"/>
            <a:ext cx="99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A9447945-D888-5CFA-BE71-2F4E0AD0EB97}"/>
              </a:ext>
            </a:extLst>
          </p:cNvPr>
          <p:cNvCxnSpPr/>
          <p:nvPr/>
        </p:nvCxnSpPr>
        <p:spPr>
          <a:xfrm>
            <a:off x="9671746" y="4881641"/>
            <a:ext cx="0" cy="61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50811E71-252F-AE9D-D914-49D79893BA63}"/>
              </a:ext>
            </a:extLst>
          </p:cNvPr>
          <p:cNvCxnSpPr>
            <a:cxnSpLocks/>
          </p:cNvCxnSpPr>
          <p:nvPr/>
        </p:nvCxnSpPr>
        <p:spPr>
          <a:xfrm flipV="1">
            <a:off x="9751732" y="4862591"/>
            <a:ext cx="0" cy="6120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688A2926-C23F-9F7F-FEE6-1E617FA2F6A2}"/>
              </a:ext>
            </a:extLst>
          </p:cNvPr>
          <p:cNvSpPr txBox="1"/>
          <p:nvPr/>
        </p:nvSpPr>
        <p:spPr>
          <a:xfrm>
            <a:off x="9612002" y="4224363"/>
            <a:ext cx="153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endParaRPr lang="zh-CN" altLang="en-US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C6EF60F-7C97-C49A-FF48-22DF5AB1DF92}"/>
              </a:ext>
            </a:extLst>
          </p:cNvPr>
          <p:cNvSpPr/>
          <p:nvPr/>
        </p:nvSpPr>
        <p:spPr>
          <a:xfrm>
            <a:off x="6331296" y="4176712"/>
            <a:ext cx="5073172" cy="2397707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4C14272-032D-22DE-E730-F491A79BB9C5}"/>
              </a:ext>
            </a:extLst>
          </p:cNvPr>
          <p:cNvCxnSpPr>
            <a:cxnSpLocks/>
          </p:cNvCxnSpPr>
          <p:nvPr/>
        </p:nvCxnSpPr>
        <p:spPr>
          <a:xfrm>
            <a:off x="7548838" y="4907525"/>
            <a:ext cx="7297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C737FC1C-ADEA-FE62-E5AA-E281DA3DE3BA}"/>
              </a:ext>
            </a:extLst>
          </p:cNvPr>
          <p:cNvSpPr txBox="1"/>
          <p:nvPr/>
        </p:nvSpPr>
        <p:spPr>
          <a:xfrm>
            <a:off x="7208704" y="4462596"/>
            <a:ext cx="1370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Q Net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B3AE5C1-A4BE-6F7C-EF38-9FF7569F6EFC}"/>
              </a:ext>
            </a:extLst>
          </p:cNvPr>
          <p:cNvSpPr txBox="1"/>
          <p:nvPr/>
        </p:nvSpPr>
        <p:spPr>
          <a:xfrm>
            <a:off x="1954555" y="5289925"/>
            <a:ext cx="325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NS-DQN algorithm framework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02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F5449-15A0-6867-F063-D4FEC21C7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CB6F19D-B03A-AFDA-A408-981F9BA12B9B}"/>
              </a:ext>
            </a:extLst>
          </p:cNvPr>
          <p:cNvSpPr txBox="1"/>
          <p:nvPr/>
        </p:nvSpPr>
        <p:spPr>
          <a:xfrm>
            <a:off x="1733889" y="443444"/>
            <a:ext cx="7135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Strategic Slot Allocation for AN: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Experimental Setup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38EE32-DC8B-B65D-09FA-FEA3B1F59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4542" r="19099"/>
          <a:stretch/>
        </p:blipFill>
        <p:spPr>
          <a:xfrm>
            <a:off x="1215788" y="1513720"/>
            <a:ext cx="5355797" cy="4076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BC5C02-DB3E-89B9-708D-C60AFA0D42E9}"/>
              </a:ext>
            </a:extLst>
          </p:cNvPr>
          <p:cNvSpPr txBox="1"/>
          <p:nvPr/>
        </p:nvSpPr>
        <p:spPr>
          <a:xfrm>
            <a:off x="7101841" y="1582340"/>
            <a:ext cx="44742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 flight schedule from 24 to 30 on July, 2023 is used as input data for the strategic slot allocation model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>
                <a:latin typeface="Times New Roman" panose="02020603050405020304" pitchFamily="18" charset="0"/>
                <a:cs typeface="Times New Roman" panose="02020603050405020304" pitchFamily="18" charset="0"/>
              </a:rPr>
              <a:t>The experimental data mainly includes 51 major airports, each with an average daily flight volume exceeding 100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During this period, there were 91960 flights</a:t>
            </a: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 maximum strategic time displacement for all flight slot requests is restricted to 15 minutes</a:t>
            </a:r>
          </a:p>
        </p:txBody>
      </p:sp>
    </p:spTree>
    <p:extLst>
      <p:ext uri="{BB962C8B-B14F-4D97-AF65-F5344CB8AC3E}">
        <p14:creationId xmlns:p14="http://schemas.microsoft.com/office/powerpoint/2010/main" val="80951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0AA97-40C7-344B-2CE2-E1FF04D7C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7A887A-8418-7F72-0336-188422799145}"/>
              </a:ext>
            </a:extLst>
          </p:cNvPr>
          <p:cNvSpPr txBox="1"/>
          <p:nvPr/>
        </p:nvSpPr>
        <p:spPr>
          <a:xfrm>
            <a:off x="1733889" y="443444"/>
            <a:ext cx="7531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Strategic Slot Allocation for AN: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Computational Results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203202-DCC3-4AF6-64E1-DAA4375C0B22}"/>
              </a:ext>
            </a:extLst>
          </p:cNvPr>
          <p:cNvSpPr txBox="1"/>
          <p:nvPr/>
        </p:nvSpPr>
        <p:spPr>
          <a:xfrm>
            <a:off x="1127744" y="1306883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1.Temporal: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C54AF1-6108-EB0D-E91B-E0ADD8572F14}"/>
              </a:ext>
            </a:extLst>
          </p:cNvPr>
          <p:cNvSpPr txBox="1"/>
          <p:nvPr/>
        </p:nvSpPr>
        <p:spPr>
          <a:xfrm>
            <a:off x="1127744" y="3822217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2.Spatial: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1850870-566F-A273-D072-95B9E94EA9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" t="6080" r="5144" b="3330"/>
          <a:stretch/>
        </p:blipFill>
        <p:spPr>
          <a:xfrm>
            <a:off x="6971608" y="1475715"/>
            <a:ext cx="3095134" cy="244590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9CE0496-376E-F799-1732-B6877D0A35EB}"/>
              </a:ext>
            </a:extLst>
          </p:cNvPr>
          <p:cNvSpPr txBox="1"/>
          <p:nvPr/>
        </p:nvSpPr>
        <p:spPr>
          <a:xfrm>
            <a:off x="6398003" y="3991050"/>
            <a:ext cx="272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4.Algorithm comparison: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C10ACC7-A9AD-4CCE-08FA-7E15DC5124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9" t="5399" r="5454" b="4011"/>
          <a:stretch/>
        </p:blipFill>
        <p:spPr>
          <a:xfrm>
            <a:off x="2398195" y="1475716"/>
            <a:ext cx="3176833" cy="2445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D789944-4911-14DD-A7F9-7BE8DED844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" t="5929" r="6287" b="3483"/>
          <a:stretch/>
        </p:blipFill>
        <p:spPr>
          <a:xfrm>
            <a:off x="2479894" y="3968651"/>
            <a:ext cx="3095134" cy="244590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5DFDD02-AD6C-A941-BE59-7C0AF2275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03" y="4492228"/>
            <a:ext cx="4626667" cy="152133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106282-E860-94FD-9D09-FEA375D8C046}"/>
              </a:ext>
            </a:extLst>
          </p:cNvPr>
          <p:cNvSpPr txBox="1"/>
          <p:nvPr/>
        </p:nvSpPr>
        <p:spPr>
          <a:xfrm>
            <a:off x="6398003" y="1324758"/>
            <a:ext cx="49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3.NS-DQN 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performance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81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F49E-F22F-0BCC-41E5-AA4465DDA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C68D4C1-EB42-837D-91A1-E24A93B5576B}"/>
              </a:ext>
            </a:extLst>
          </p:cNvPr>
          <p:cNvSpPr txBox="1"/>
          <p:nvPr/>
        </p:nvSpPr>
        <p:spPr>
          <a:xfrm>
            <a:off x="1733889" y="443444"/>
            <a:ext cx="7693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Strategic Slot Allocation for AN: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Summary &amp; Conclusion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BA7BCA-CDDE-A046-A86C-BBBB568E4967}"/>
              </a:ext>
            </a:extLst>
          </p:cNvPr>
          <p:cNvSpPr txBox="1"/>
          <p:nvPr/>
        </p:nvSpPr>
        <p:spPr>
          <a:xfrm>
            <a:off x="1404655" y="1618656"/>
            <a:ext cx="727018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Problem: Strategic flight slot allocation for an airport network in the strategic stage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62A3F1-4EB6-C069-C52B-7887EF0D9D45}"/>
              </a:ext>
            </a:extLst>
          </p:cNvPr>
          <p:cNvSpPr txBox="1"/>
          <p:nvPr/>
        </p:nvSpPr>
        <p:spPr>
          <a:xfrm>
            <a:off x="1405183" y="4650117"/>
            <a:ext cx="18853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Methodologies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7AB081F-06E4-A4D7-4C9F-3E85ED46D1E5}"/>
              </a:ext>
            </a:extLst>
          </p:cNvPr>
          <p:cNvSpPr txBox="1"/>
          <p:nvPr/>
        </p:nvSpPr>
        <p:spPr>
          <a:xfrm>
            <a:off x="9995213" y="2956613"/>
            <a:ext cx="16332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Conclusions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F99B546-51C3-BDD6-51BF-9F6F96E0FE8C}"/>
              </a:ext>
            </a:extLst>
          </p:cNvPr>
          <p:cNvSpPr txBox="1"/>
          <p:nvPr/>
        </p:nvSpPr>
        <p:spPr>
          <a:xfrm>
            <a:off x="1385608" y="2389158"/>
            <a:ext cx="7289231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Solving approach of multi-day slot allocation integer programming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7527262-9E14-4176-9CFC-8FEFA692D570}"/>
              </a:ext>
            </a:extLst>
          </p:cNvPr>
          <p:cNvSpPr txBox="1"/>
          <p:nvPr/>
        </p:nvSpPr>
        <p:spPr>
          <a:xfrm>
            <a:off x="1386136" y="5038212"/>
            <a:ext cx="6706034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Multi-day strategic slot allocation integer programming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NS-DQN algorithm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8BF3EDDE-627B-B593-A2AD-C11A2D730460}"/>
              </a:ext>
            </a:extLst>
          </p:cNvPr>
          <p:cNvSpPr/>
          <p:nvPr/>
        </p:nvSpPr>
        <p:spPr>
          <a:xfrm rot="5400000">
            <a:off x="4702258" y="3691802"/>
            <a:ext cx="468628" cy="463146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0120459-19A8-7E94-AAE9-43B43AFAC546}"/>
              </a:ext>
            </a:extLst>
          </p:cNvPr>
          <p:cNvSpPr/>
          <p:nvPr/>
        </p:nvSpPr>
        <p:spPr>
          <a:xfrm>
            <a:off x="1280919" y="4382354"/>
            <a:ext cx="7394448" cy="178219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6F39856-D745-F815-4F43-4DF8D3301D1D}"/>
              </a:ext>
            </a:extLst>
          </p:cNvPr>
          <p:cNvSpPr/>
          <p:nvPr/>
        </p:nvSpPr>
        <p:spPr>
          <a:xfrm>
            <a:off x="1280391" y="1388099"/>
            <a:ext cx="7394448" cy="178219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D3CE635-73FB-96BD-DD10-AB7E243E9229}"/>
              </a:ext>
            </a:extLst>
          </p:cNvPr>
          <p:cNvSpPr txBox="1"/>
          <p:nvPr/>
        </p:nvSpPr>
        <p:spPr>
          <a:xfrm>
            <a:off x="2887940" y="3283594"/>
            <a:ext cx="409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solving algorithm in need</a:t>
            </a:r>
            <a:endParaRPr lang="zh-CN" altLang="en-US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模型 24" descr="Libra">
                <a:extLst>
                  <a:ext uri="{FF2B5EF4-FFF2-40B4-BE49-F238E27FC236}">
                    <a16:creationId xmlns:a16="http://schemas.microsoft.com/office/drawing/2014/main" id="{EBC5862E-A9FD-3C10-4419-93BE13B1B2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10352906" y="3624044"/>
              <a:ext cx="624019" cy="625816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24019" cy="625816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1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模型 24" descr="Libra">
                <a:extLst>
                  <a:ext uri="{FF2B5EF4-FFF2-40B4-BE49-F238E27FC236}">
                    <a16:creationId xmlns:a16="http://schemas.microsoft.com/office/drawing/2014/main" id="{EBC5862E-A9FD-3C10-4419-93BE13B1B2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10352906" y="3624044"/>
                <a:ext cx="624019" cy="625816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6C7AB27D-0D88-09CB-0A27-2D5B822D57F8}"/>
              </a:ext>
            </a:extLst>
          </p:cNvPr>
          <p:cNvSpPr txBox="1"/>
          <p:nvPr/>
        </p:nvSpPr>
        <p:spPr>
          <a:xfrm flipH="1">
            <a:off x="9577383" y="3844035"/>
            <a:ext cx="9891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Gurobi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等腰三角形 10">
            <a:extLst>
              <a:ext uri="{FF2B5EF4-FFF2-40B4-BE49-F238E27FC236}">
                <a16:creationId xmlns:a16="http://schemas.microsoft.com/office/drawing/2014/main" id="{C99ADFA9-2C91-0954-6059-1E3F384EA038}"/>
              </a:ext>
            </a:extLst>
          </p:cNvPr>
          <p:cNvSpPr/>
          <p:nvPr/>
        </p:nvSpPr>
        <p:spPr>
          <a:xfrm>
            <a:off x="11393384" y="3878562"/>
            <a:ext cx="301426" cy="271292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0 w 194691"/>
              <a:gd name="connsiteY0" fmla="*/ 184338 h 184338"/>
              <a:gd name="connsiteX1" fmla="*/ 130683 w 194691"/>
              <a:gd name="connsiteY1" fmla="*/ 0 h 184338"/>
              <a:gd name="connsiteX2" fmla="*/ 194691 w 194691"/>
              <a:gd name="connsiteY2" fmla="*/ 184338 h 184338"/>
              <a:gd name="connsiteX3" fmla="*/ 0 w 194691"/>
              <a:gd name="connsiteY3" fmla="*/ 184338 h 184338"/>
              <a:gd name="connsiteX0" fmla="*/ 0 w 130683"/>
              <a:gd name="connsiteY0" fmla="*/ 184338 h 195768"/>
              <a:gd name="connsiteX1" fmla="*/ 130683 w 130683"/>
              <a:gd name="connsiteY1" fmla="*/ 0 h 195768"/>
              <a:gd name="connsiteX2" fmla="*/ 42291 w 130683"/>
              <a:gd name="connsiteY2" fmla="*/ 195768 h 195768"/>
              <a:gd name="connsiteX3" fmla="*/ 0 w 130683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59436 w 147828"/>
              <a:gd name="connsiteY2" fmla="*/ 195768 h 195768"/>
              <a:gd name="connsiteX3" fmla="*/ 0 w 147828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49911 w 147828"/>
              <a:gd name="connsiteY2" fmla="*/ 195768 h 195768"/>
              <a:gd name="connsiteX3" fmla="*/ 0 w 147828"/>
              <a:gd name="connsiteY3" fmla="*/ 184338 h 195768"/>
              <a:gd name="connsiteX0" fmla="*/ 0 w 182118"/>
              <a:gd name="connsiteY0" fmla="*/ 151953 h 163383"/>
              <a:gd name="connsiteX1" fmla="*/ 182118 w 182118"/>
              <a:gd name="connsiteY1" fmla="*/ 0 h 163383"/>
              <a:gd name="connsiteX2" fmla="*/ 49911 w 182118"/>
              <a:gd name="connsiteY2" fmla="*/ 163383 h 163383"/>
              <a:gd name="connsiteX3" fmla="*/ 0 w 182118"/>
              <a:gd name="connsiteY3" fmla="*/ 151953 h 163383"/>
              <a:gd name="connsiteX0" fmla="*/ 0 w 182118"/>
              <a:gd name="connsiteY0" fmla="*/ 151953 h 195768"/>
              <a:gd name="connsiteX1" fmla="*/ 182118 w 182118"/>
              <a:gd name="connsiteY1" fmla="*/ 0 h 195768"/>
              <a:gd name="connsiteX2" fmla="*/ 32766 w 182118"/>
              <a:gd name="connsiteY2" fmla="*/ 195768 h 195768"/>
              <a:gd name="connsiteX3" fmla="*/ 0 w 182118"/>
              <a:gd name="connsiteY3" fmla="*/ 151953 h 195768"/>
              <a:gd name="connsiteX0" fmla="*/ 0 w 237363"/>
              <a:gd name="connsiteY0" fmla="*/ 171003 h 214818"/>
              <a:gd name="connsiteX1" fmla="*/ 237363 w 237363"/>
              <a:gd name="connsiteY1" fmla="*/ 0 h 214818"/>
              <a:gd name="connsiteX2" fmla="*/ 32766 w 237363"/>
              <a:gd name="connsiteY2" fmla="*/ 214818 h 214818"/>
              <a:gd name="connsiteX3" fmla="*/ 0 w 237363"/>
              <a:gd name="connsiteY3" fmla="*/ 171003 h 214818"/>
              <a:gd name="connsiteX0" fmla="*/ 0 w 250698"/>
              <a:gd name="connsiteY0" fmla="*/ 182433 h 226248"/>
              <a:gd name="connsiteX1" fmla="*/ 250698 w 250698"/>
              <a:gd name="connsiteY1" fmla="*/ 0 h 226248"/>
              <a:gd name="connsiteX2" fmla="*/ 32766 w 250698"/>
              <a:gd name="connsiteY2" fmla="*/ 226248 h 226248"/>
              <a:gd name="connsiteX3" fmla="*/ 0 w 250698"/>
              <a:gd name="connsiteY3" fmla="*/ 182433 h 226248"/>
              <a:gd name="connsiteX0" fmla="*/ 0 w 284988"/>
              <a:gd name="connsiteY0" fmla="*/ 110043 h 153858"/>
              <a:gd name="connsiteX1" fmla="*/ 284988 w 284988"/>
              <a:gd name="connsiteY1" fmla="*/ 0 h 153858"/>
              <a:gd name="connsiteX2" fmla="*/ 32766 w 284988"/>
              <a:gd name="connsiteY2" fmla="*/ 153858 h 153858"/>
              <a:gd name="connsiteX3" fmla="*/ 0 w 284988"/>
              <a:gd name="connsiteY3" fmla="*/ 110043 h 153858"/>
              <a:gd name="connsiteX0" fmla="*/ 0 w 244983"/>
              <a:gd name="connsiteY0" fmla="*/ 167193 h 211008"/>
              <a:gd name="connsiteX1" fmla="*/ 244983 w 244983"/>
              <a:gd name="connsiteY1" fmla="*/ 0 h 211008"/>
              <a:gd name="connsiteX2" fmla="*/ 32766 w 244983"/>
              <a:gd name="connsiteY2" fmla="*/ 211008 h 211008"/>
              <a:gd name="connsiteX3" fmla="*/ 0 w 244983"/>
              <a:gd name="connsiteY3" fmla="*/ 167193 h 211008"/>
              <a:gd name="connsiteX0" fmla="*/ 0 w 273558"/>
              <a:gd name="connsiteY0" fmla="*/ 184338 h 228153"/>
              <a:gd name="connsiteX1" fmla="*/ 273558 w 273558"/>
              <a:gd name="connsiteY1" fmla="*/ 0 h 228153"/>
              <a:gd name="connsiteX2" fmla="*/ 32766 w 273558"/>
              <a:gd name="connsiteY2" fmla="*/ 228153 h 228153"/>
              <a:gd name="connsiteX3" fmla="*/ 0 w 273558"/>
              <a:gd name="connsiteY3" fmla="*/ 184338 h 22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558" h="228153">
                <a:moveTo>
                  <a:pt x="0" y="184338"/>
                </a:moveTo>
                <a:lnTo>
                  <a:pt x="273558" y="0"/>
                </a:lnTo>
                <a:lnTo>
                  <a:pt x="32766" y="228153"/>
                </a:lnTo>
                <a:lnTo>
                  <a:pt x="0" y="184338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BAD374B-56F8-145E-FF72-4AE9239C84EE}"/>
              </a:ext>
            </a:extLst>
          </p:cNvPr>
          <p:cNvSpPr txBox="1"/>
          <p:nvPr/>
        </p:nvSpPr>
        <p:spPr>
          <a:xfrm flipH="1">
            <a:off x="11089690" y="3844035"/>
            <a:ext cx="792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NS-DQN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等腰三角形 8">
            <a:extLst>
              <a:ext uri="{FF2B5EF4-FFF2-40B4-BE49-F238E27FC236}">
                <a16:creationId xmlns:a16="http://schemas.microsoft.com/office/drawing/2014/main" id="{7716D1AF-61DE-ED8B-BEEA-AD80740FBC41}"/>
              </a:ext>
            </a:extLst>
          </p:cNvPr>
          <p:cNvSpPr/>
          <p:nvPr/>
        </p:nvSpPr>
        <p:spPr>
          <a:xfrm>
            <a:off x="11336289" y="4001299"/>
            <a:ext cx="138958" cy="156390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19812 w 64008"/>
              <a:gd name="connsiteY0" fmla="*/ 184338 h 184338"/>
              <a:gd name="connsiteX1" fmla="*/ 0 w 64008"/>
              <a:gd name="connsiteY1" fmla="*/ 0 h 184338"/>
              <a:gd name="connsiteX2" fmla="*/ 64008 w 64008"/>
              <a:gd name="connsiteY2" fmla="*/ 184338 h 184338"/>
              <a:gd name="connsiteX3" fmla="*/ 19812 w 64008"/>
              <a:gd name="connsiteY3" fmla="*/ 184338 h 184338"/>
              <a:gd name="connsiteX0" fmla="*/ 19812 w 88773"/>
              <a:gd name="connsiteY0" fmla="*/ 184338 h 184338"/>
              <a:gd name="connsiteX1" fmla="*/ 0 w 88773"/>
              <a:gd name="connsiteY1" fmla="*/ 0 h 184338"/>
              <a:gd name="connsiteX2" fmla="*/ 88773 w 88773"/>
              <a:gd name="connsiteY2" fmla="*/ 136713 h 184338"/>
              <a:gd name="connsiteX3" fmla="*/ 19812 w 88773"/>
              <a:gd name="connsiteY3" fmla="*/ 184338 h 184338"/>
              <a:gd name="connsiteX0" fmla="*/ 54102 w 88773"/>
              <a:gd name="connsiteY0" fmla="*/ 157668 h 157668"/>
              <a:gd name="connsiteX1" fmla="*/ 0 w 88773"/>
              <a:gd name="connsiteY1" fmla="*/ 0 h 157668"/>
              <a:gd name="connsiteX2" fmla="*/ 88773 w 88773"/>
              <a:gd name="connsiteY2" fmla="*/ 136713 h 157668"/>
              <a:gd name="connsiteX3" fmla="*/ 54102 w 88773"/>
              <a:gd name="connsiteY3" fmla="*/ 157668 h 157668"/>
              <a:gd name="connsiteX0" fmla="*/ 54102 w 100203"/>
              <a:gd name="connsiteY0" fmla="*/ 157668 h 157668"/>
              <a:gd name="connsiteX1" fmla="*/ 0 w 100203"/>
              <a:gd name="connsiteY1" fmla="*/ 0 h 157668"/>
              <a:gd name="connsiteX2" fmla="*/ 100203 w 100203"/>
              <a:gd name="connsiteY2" fmla="*/ 136713 h 157668"/>
              <a:gd name="connsiteX3" fmla="*/ 54102 w 100203"/>
              <a:gd name="connsiteY3" fmla="*/ 157668 h 157668"/>
              <a:gd name="connsiteX0" fmla="*/ 67522 w 100203"/>
              <a:gd name="connsiteY0" fmla="*/ 175344 h 175344"/>
              <a:gd name="connsiteX1" fmla="*/ 0 w 100203"/>
              <a:gd name="connsiteY1" fmla="*/ 0 h 175344"/>
              <a:gd name="connsiteX2" fmla="*/ 100203 w 100203"/>
              <a:gd name="connsiteY2" fmla="*/ 136713 h 175344"/>
              <a:gd name="connsiteX3" fmla="*/ 67522 w 100203"/>
              <a:gd name="connsiteY3" fmla="*/ 175344 h 175344"/>
              <a:gd name="connsiteX0" fmla="*/ 66031 w 98712"/>
              <a:gd name="connsiteY0" fmla="*/ 101695 h 101695"/>
              <a:gd name="connsiteX1" fmla="*/ 0 w 98712"/>
              <a:gd name="connsiteY1" fmla="*/ 0 h 101695"/>
              <a:gd name="connsiteX2" fmla="*/ 98712 w 98712"/>
              <a:gd name="connsiteY2" fmla="*/ 63064 h 101695"/>
              <a:gd name="connsiteX3" fmla="*/ 66031 w 98712"/>
              <a:gd name="connsiteY3" fmla="*/ 101695 h 10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2" h="101695">
                <a:moveTo>
                  <a:pt x="66031" y="101695"/>
                </a:moveTo>
                <a:lnTo>
                  <a:pt x="0" y="0"/>
                </a:lnTo>
                <a:lnTo>
                  <a:pt x="98712" y="63064"/>
                </a:lnTo>
                <a:lnTo>
                  <a:pt x="66031" y="101695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B63EF66F-5083-1A26-B0C0-0F204455040B}"/>
              </a:ext>
            </a:extLst>
          </p:cNvPr>
          <p:cNvSpPr/>
          <p:nvPr/>
        </p:nvSpPr>
        <p:spPr>
          <a:xfrm>
            <a:off x="8895105" y="3380889"/>
            <a:ext cx="468628" cy="463146"/>
          </a:xfrm>
          <a:prstGeom prst="rightArrow">
            <a:avLst/>
          </a:prstGeom>
          <a:solidFill>
            <a:srgbClr val="241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45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06548" y="4194056"/>
            <a:ext cx="4706782" cy="3534615"/>
            <a:chOff x="-256944" y="2681163"/>
            <a:chExt cx="7132169" cy="5355989"/>
          </a:xfrm>
          <a:effectLst>
            <a:outerShdw blurRad="101600" dist="38100" dir="18900000" algn="bl" rotWithShape="0">
              <a:prstClr val="black">
                <a:alpha val="25000"/>
              </a:prstClr>
            </a:outerShdw>
          </a:effectLst>
        </p:grpSpPr>
        <p:sp>
          <p:nvSpPr>
            <p:cNvPr id="4" name="等腰三角形 3"/>
            <p:cNvSpPr/>
            <p:nvPr/>
          </p:nvSpPr>
          <p:spPr>
            <a:xfrm rot="13500000" flipH="1">
              <a:off x="-1167360" y="5381411"/>
              <a:ext cx="3566157" cy="1745326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-611658" y="4062172"/>
              <a:ext cx="2395898" cy="1172585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>
              <a:off x="-141655" y="2984185"/>
              <a:ext cx="1186955" cy="580912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flipH="1">
              <a:off x="2418715" y="5233413"/>
              <a:ext cx="3350982" cy="1640016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flipH="1" flipV="1">
              <a:off x="1502698" y="5217984"/>
              <a:ext cx="1530958" cy="749272"/>
            </a:xfrm>
            <a:prstGeom prst="triangle">
              <a:avLst/>
            </a:prstGeom>
            <a:solidFill>
              <a:srgbClr val="5C7585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flipH="1" flipV="1">
              <a:off x="5274870" y="5846414"/>
              <a:ext cx="1600355" cy="783236"/>
            </a:xfrm>
            <a:prstGeom prst="triangle">
              <a:avLst/>
            </a:prstGeom>
            <a:solidFill>
              <a:srgbClr val="406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flipH="1">
              <a:off x="3033656" y="4831234"/>
              <a:ext cx="790231" cy="386750"/>
            </a:xfrm>
            <a:prstGeom prst="triangle">
              <a:avLst/>
            </a:prstGeom>
            <a:solidFill>
              <a:srgbClr val="CEECF6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8100000">
              <a:off x="1601469" y="4391009"/>
              <a:ext cx="1214833" cy="660856"/>
            </a:xfrm>
            <a:prstGeom prst="triangle">
              <a:avLst/>
            </a:prstGeom>
            <a:solidFill>
              <a:srgbClr val="406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 flipH="1" flipV="1">
              <a:off x="179657" y="5115481"/>
              <a:ext cx="1890983" cy="1884149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268509" y="3554399"/>
              <a:ext cx="1513282" cy="1566277"/>
            </a:xfrm>
            <a:prstGeom prst="line">
              <a:avLst/>
            </a:prstGeom>
            <a:ln w="127000">
              <a:solidFill>
                <a:srgbClr val="406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等腰三角形 13"/>
            <p:cNvSpPr/>
            <p:nvPr/>
          </p:nvSpPr>
          <p:spPr>
            <a:xfrm rot="8100000" flipH="1" flipV="1">
              <a:off x="-21930" y="3241034"/>
              <a:ext cx="2397280" cy="1173261"/>
            </a:xfrm>
            <a:prstGeom prst="triangle">
              <a:avLst/>
            </a:prstGeom>
            <a:solidFill>
              <a:srgbClr val="A6E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067382" y="-461331"/>
            <a:ext cx="4324264" cy="3789396"/>
            <a:chOff x="7349850" y="-527648"/>
            <a:chExt cx="5064460" cy="4438036"/>
          </a:xfrm>
          <a:effectLst>
            <a:outerShdw blurRad="101600" dist="38100" dir="8100000" algn="tr" rotWithShape="0">
              <a:prstClr val="black">
                <a:alpha val="25000"/>
              </a:prstClr>
            </a:outerShdw>
          </a:effectLst>
        </p:grpSpPr>
        <p:sp>
          <p:nvSpPr>
            <p:cNvPr id="16" name="等腰三角形 15"/>
            <p:cNvSpPr/>
            <p:nvPr/>
          </p:nvSpPr>
          <p:spPr>
            <a:xfrm flipH="1" flipV="1">
              <a:off x="7873605" y="1766"/>
              <a:ext cx="3219910" cy="1575868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3500000" flipH="1">
              <a:off x="10057663" y="2840351"/>
              <a:ext cx="1067006" cy="522207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flipH="1">
              <a:off x="7349850" y="872131"/>
              <a:ext cx="1441527" cy="705503"/>
            </a:xfrm>
            <a:prstGeom prst="triangle">
              <a:avLst/>
            </a:prstGeom>
            <a:solidFill>
              <a:srgbClr val="5E7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13500000" flipV="1">
              <a:off x="10832788" y="2423068"/>
              <a:ext cx="1997188" cy="977451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 flipH="1">
              <a:off x="9476420" y="238889"/>
              <a:ext cx="2739165" cy="1340584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 flipH="1" flipV="1">
              <a:off x="7697751" y="-527648"/>
              <a:ext cx="2689198" cy="2679479"/>
            </a:xfrm>
            <a:prstGeom prst="line">
              <a:avLst/>
            </a:prstGeom>
            <a:ln w="127000">
              <a:gradFill>
                <a:gsLst>
                  <a:gs pos="67000">
                    <a:schemeClr val="accent1">
                      <a:lumMod val="5000"/>
                      <a:lumOff val="95000"/>
                    </a:schemeClr>
                  </a:gs>
                  <a:gs pos="67000">
                    <a:srgbClr val="CEECF6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10388077" y="142228"/>
              <a:ext cx="2026233" cy="2097193"/>
            </a:xfrm>
            <a:prstGeom prst="line">
              <a:avLst/>
            </a:prstGeom>
            <a:ln w="127000">
              <a:solidFill>
                <a:srgbClr val="3462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等腰三角形 47"/>
            <p:cNvSpPr/>
            <p:nvPr/>
          </p:nvSpPr>
          <p:spPr>
            <a:xfrm rot="16200000" flipH="1">
              <a:off x="11547484" y="1839802"/>
              <a:ext cx="833257" cy="407807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3828308" y="3021724"/>
            <a:ext cx="4536128" cy="90415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>
                <a:solidFill>
                  <a:srgbClr val="6A97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rPr>
              <a:t>Q &amp; A</a:t>
            </a:r>
            <a:endParaRPr lang="zh-CN" altLang="en-US" sz="4800" b="1" dirty="0">
              <a:solidFill>
                <a:srgbClr val="6A97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5902012" y="4067353"/>
            <a:ext cx="387976" cy="59170"/>
          </a:xfrm>
          <a:prstGeom prst="rect">
            <a:avLst/>
          </a:prstGeom>
          <a:solidFill>
            <a:srgbClr val="6A97B7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55223" y="1750077"/>
            <a:ext cx="1281554" cy="837644"/>
            <a:chOff x="5201573" y="1174090"/>
            <a:chExt cx="2115979" cy="1383041"/>
          </a:xfrm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0" name="圆角矩形 29"/>
            <p:cNvSpPr/>
            <p:nvPr/>
          </p:nvSpPr>
          <p:spPr>
            <a:xfrm rot="2700000">
              <a:off x="5568044" y="1174090"/>
              <a:ext cx="1383041" cy="1383041"/>
            </a:xfrm>
            <a:prstGeom prst="roundRect">
              <a:avLst>
                <a:gd name="adj" fmla="val 0"/>
              </a:avLst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201573" y="1393171"/>
              <a:ext cx="2115979" cy="965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01</a:t>
              </a:r>
              <a:endPara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-486067" y="1857797"/>
            <a:ext cx="2500220" cy="3423978"/>
            <a:chOff x="-486067" y="1857797"/>
            <a:chExt cx="2500220" cy="3423978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58" name="等腰三角形 57"/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CE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0" name="等腰三角形 49"/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等腰三角形 55"/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等腰三角形 58"/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 flipH="1" flipV="1">
            <a:off x="10176008" y="1857797"/>
            <a:ext cx="2500220" cy="3423978"/>
            <a:chOff x="-486067" y="1857797"/>
            <a:chExt cx="2500220" cy="3423978"/>
          </a:xfrm>
          <a:effectLst>
            <a:outerShdw blurRad="101600" dist="38100" dir="8100000" algn="tr" rotWithShape="0">
              <a:prstClr val="black">
                <a:alpha val="25000"/>
              </a:prstClr>
            </a:outerShdw>
          </a:effectLst>
        </p:grpSpPr>
        <p:sp>
          <p:nvSpPr>
            <p:cNvPr id="63" name="等腰三角形 62"/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5" name="等腰三角形 64"/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等腰三角形 66"/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8" name="等腰三角形 67"/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9" name="直接连接符 68"/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等腰三角形 69"/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1" name="等腰三角形 70"/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42295C5-C10F-9647-30FE-BE4461D3434D}"/>
              </a:ext>
            </a:extLst>
          </p:cNvPr>
          <p:cNvSpPr/>
          <p:nvPr/>
        </p:nvSpPr>
        <p:spPr>
          <a:xfrm>
            <a:off x="2925174" y="3083691"/>
            <a:ext cx="6361231" cy="56534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Master’s Research Introduction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8BEDD-395D-739A-8039-D17D7B28D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>
            <a:extLst>
              <a:ext uri="{FF2B5EF4-FFF2-40B4-BE49-F238E27FC236}">
                <a16:creationId xmlns:a16="http://schemas.microsoft.com/office/drawing/2014/main" id="{82EB68B8-76B3-DE2A-56B0-FC9B4278708E}"/>
              </a:ext>
            </a:extLst>
          </p:cNvPr>
          <p:cNvGrpSpPr/>
          <p:nvPr/>
        </p:nvGrpSpPr>
        <p:grpSpPr>
          <a:xfrm>
            <a:off x="-486067" y="1857797"/>
            <a:ext cx="2500220" cy="3423978"/>
            <a:chOff x="-486067" y="1857797"/>
            <a:chExt cx="2500220" cy="3423978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DD2EE658-B540-42FB-C855-EBF7E63C3E9B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CE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7E0F4FE4-E5C9-D72B-B4E3-9D73C6027B42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64A35829-D769-7845-C43F-5178553AAE0B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B06B6367-BAF2-7E22-712F-9E23A1E19295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B41B27C2-1E39-0D7E-8F8B-805A6D9EDF07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568D17A7-EB0C-2377-6A6A-4E9B862F0A0D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E188ADB-BAD0-6893-26F4-3D6731D382C0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A3EF1538-4A82-86A7-68F1-2C56FD24C8B7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3E46874A-8166-F2B3-082F-CB94181AEFEA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8956CE7F-F9EF-A6AD-1996-224225CBC335}"/>
              </a:ext>
            </a:extLst>
          </p:cNvPr>
          <p:cNvGrpSpPr/>
          <p:nvPr/>
        </p:nvGrpSpPr>
        <p:grpSpPr>
          <a:xfrm flipH="1" flipV="1">
            <a:off x="10176008" y="1857797"/>
            <a:ext cx="2500220" cy="3423978"/>
            <a:chOff x="-486067" y="1857797"/>
            <a:chExt cx="2500220" cy="3423978"/>
          </a:xfrm>
          <a:effectLst>
            <a:outerShdw blurRad="101600" dist="38100" dir="8100000" algn="tr" rotWithShape="0">
              <a:prstClr val="black">
                <a:alpha val="25000"/>
              </a:prstClr>
            </a:outerShdw>
          </a:effectLst>
        </p:grpSpPr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7322B777-ED45-039D-AF2C-107C4231C419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0585BDB0-B18D-0E54-7E86-89486BD8BC37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C33008ED-2255-FF62-1EDD-05B77FC8E010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2CD7D94-35CA-061D-A219-C9209ADEF37A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E517CE5B-3AC5-22CE-7821-0907B1466063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2A7DE9B0-3C68-8CDD-2EAD-073A2092532A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EA2A6E3-5706-5B57-299F-B06754755F53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58AB2BA1-8F07-827D-BEF6-C2956CE40335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D24DEB25-D137-1BEE-FC34-6F51EED54541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7D39A50-2237-A2A9-9B2F-B194E46DF33C}"/>
              </a:ext>
            </a:extLst>
          </p:cNvPr>
          <p:cNvSpPr txBox="1"/>
          <p:nvPr/>
        </p:nvSpPr>
        <p:spPr>
          <a:xfrm>
            <a:off x="895644" y="1298801"/>
            <a:ext cx="104007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200D6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Research on tactical flight schedule robust optimizing for an nation-wide airport network &amp; Solving algorithm development for large-scale stochastic programming</a:t>
            </a:r>
            <a:endParaRPr lang="en-US" altLang="zh-CN" sz="3200" b="1" dirty="0">
              <a:solidFill>
                <a:srgbClr val="200D6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E0245C2-A932-B61A-1EC8-DFE1E13FBAB7}"/>
              </a:ext>
            </a:extLst>
          </p:cNvPr>
          <p:cNvSpPr txBox="1">
            <a:spLocks/>
          </p:cNvSpPr>
          <p:nvPr/>
        </p:nvSpPr>
        <p:spPr>
          <a:xfrm>
            <a:off x="4011522" y="3823340"/>
            <a:ext cx="3971109" cy="3323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Haoran Hu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8F1876C-D9BD-956C-19DD-4F640D5CCD54}"/>
              </a:ext>
            </a:extLst>
          </p:cNvPr>
          <p:cNvSpPr txBox="1">
            <a:spLocks/>
          </p:cNvSpPr>
          <p:nvPr/>
        </p:nvSpPr>
        <p:spPr>
          <a:xfrm>
            <a:off x="1742320" y="4760333"/>
            <a:ext cx="8652396" cy="789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College of Civil Aviation</a:t>
            </a:r>
          </a:p>
          <a:p>
            <a:r>
              <a:rPr lang="en-US" altLang="zh-CN" sz="2400" b="1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Nanjing </a:t>
            </a: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University of Aeronautics and Astronautics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81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AC782-13EC-BBAB-FC5E-4B87A7E49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FA05576-D6B0-14EB-F647-29B357E1CA8C}"/>
              </a:ext>
            </a:extLst>
          </p:cNvPr>
          <p:cNvSpPr txBox="1"/>
          <p:nvPr/>
        </p:nvSpPr>
        <p:spPr>
          <a:xfrm>
            <a:off x="994192" y="1439002"/>
            <a:ext cx="79440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zh-CN" sz="20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Publications</a:t>
            </a:r>
          </a:p>
          <a:p>
            <a:pPr lvl="0" algn="just">
              <a:lnSpc>
                <a:spcPts val="2000"/>
              </a:lnSpc>
              <a:buSzPct val="70000"/>
            </a:pPr>
            <a:endParaRPr lang="zh-CN" altLang="zh-CN" sz="1800" kern="1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000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Jianzhong, Yan. </a:t>
            </a: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Haoran Hu,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Yanjun Wang, et al. “Robust pre-departure scheduling for a nation-wide air traffic flow management.” </a:t>
            </a: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Chinese Journal of Aeronautics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kern="100">
                <a:solidFill>
                  <a:srgbClr val="34628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100">
                <a:solidFill>
                  <a:srgbClr val="34628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(JCR:Q1, Co-First Author, 2024, Accept)</a:t>
            </a:r>
            <a:endParaRPr lang="en-US" altLang="zh-CN" b="1" kern="1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ts val="2000"/>
              </a:lnSpc>
              <a:buSzPct val="70000"/>
            </a:pPr>
            <a:endParaRPr lang="en-US" altLang="zh-CN" kern="100">
              <a:solidFill>
                <a:srgbClr val="34628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ts val="2000"/>
              </a:lnSpc>
              <a:buSzPct val="70000"/>
            </a:pPr>
            <a:endParaRPr lang="en-US" altLang="zh-CN" sz="1800" kern="1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000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Haoran Hu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, Yanjun Wang. 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 neighborhood search algorithm with dynamic search criteria for integrated optimization of air traffic scheduling and operations.”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Computers &amp; Industrial Engineering</a:t>
            </a:r>
            <a:r>
              <a:rPr lang="en-US" altLang="zh-CN" sz="1800" kern="100">
                <a:solidFill>
                  <a:srgbClr val="34628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kern="100">
                <a:solidFill>
                  <a:srgbClr val="34628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(JCR:Q1, First Author, 2025, Under Revision)</a:t>
            </a:r>
          </a:p>
          <a:p>
            <a:pPr marL="342900" indent="-342900" algn="just">
              <a:lnSpc>
                <a:spcPts val="2000"/>
              </a:lnSpc>
              <a:buSzPct val="70000"/>
              <a:buFont typeface="Arial" panose="020B0604020202020204" pitchFamily="34" charset="0"/>
              <a:buChar char="•"/>
            </a:pPr>
            <a:endParaRPr lang="en-US" altLang="zh-CN" sz="1800" kern="100">
              <a:solidFill>
                <a:srgbClr val="34628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000"/>
              </a:lnSpc>
              <a:buSzPct val="70000"/>
              <a:buFont typeface="Arial" panose="020B0604020202020204" pitchFamily="34" charset="0"/>
              <a:buChar char="•"/>
            </a:pPr>
            <a:endParaRPr lang="en-US" altLang="zh-CN" sz="1800" kern="100">
              <a:solidFill>
                <a:srgbClr val="34628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000"/>
              </a:lnSpc>
              <a:buSzPct val="70000"/>
              <a:buFont typeface="Arial" panose="020B0604020202020204" pitchFamily="34" charset="0"/>
              <a:buChar char="•"/>
            </a:pPr>
            <a:r>
              <a:rPr lang="en-US" altLang="zh-CN" b="1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Haoran Hu,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Yanjun Wang, et al. “</a:t>
            </a:r>
            <a:r>
              <a:rPr lang="en-US" altLang="zh-CN" kern="1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 Algorithm for Slot Allocation in Airport Networks Based on Reinforcement Learning and Neighborhood Search.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zh-CN" b="1" kern="1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Journal of Transportation Engineering and Information (T1, In Chinese) </a:t>
            </a:r>
            <a:r>
              <a:rPr lang="en-US" altLang="zh-CN" b="1" kern="100">
                <a:solidFill>
                  <a:srgbClr val="34628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 First Author, 2024, Accept)</a:t>
            </a:r>
            <a:endParaRPr lang="en-US" altLang="zh-CN" sz="1800" b="1" kern="100">
              <a:solidFill>
                <a:srgbClr val="34628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000"/>
              </a:lnSpc>
              <a:buSzPct val="70000"/>
              <a:buFont typeface="Arial" panose="020B0604020202020204" pitchFamily="34" charset="0"/>
              <a:buChar char="•"/>
            </a:pPr>
            <a:endParaRPr lang="en-US" altLang="zh-CN" sz="1800" kern="100">
              <a:solidFill>
                <a:srgbClr val="34628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AA7412-541E-BA89-1697-1CA58C92C253}"/>
              </a:ext>
            </a:extLst>
          </p:cNvPr>
          <p:cNvSpPr txBox="1"/>
          <p:nvPr/>
        </p:nvSpPr>
        <p:spPr>
          <a:xfrm>
            <a:off x="1733889" y="443444"/>
            <a:ext cx="6845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Master’s Research Introduction: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Research Articles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82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7598042" y="4144988"/>
            <a:ext cx="44601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 efficient intelligent solving algorithm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NS-DQN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for multi-day slot allocation model in obtaining strategic flight schedule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727154" y="1629023"/>
            <a:ext cx="4160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An efficient solving algorithm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NS-DSC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for multi-day two-stage stochastic integer model in optimizing strategic flight schedule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8319" y="1629023"/>
            <a:ext cx="4383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 tactical pre-departure sequencing model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ICCM-NI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for obtaining a high quality tactical flight schedule considering capacity uncertainty and node importance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7EB27CB-DFF6-9B82-6589-32E187DBDBE6}"/>
              </a:ext>
            </a:extLst>
          </p:cNvPr>
          <p:cNvSpPr txBox="1"/>
          <p:nvPr/>
        </p:nvSpPr>
        <p:spPr>
          <a:xfrm>
            <a:off x="1733889" y="443444"/>
            <a:ext cx="6478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Master’s Research Introduction: Contributions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EDEA1FF-85EA-3000-636D-40BDE1A2DD51}"/>
              </a:ext>
            </a:extLst>
          </p:cNvPr>
          <p:cNvGrpSpPr/>
          <p:nvPr/>
        </p:nvGrpSpPr>
        <p:grpSpPr>
          <a:xfrm flipH="1">
            <a:off x="4546072" y="1761937"/>
            <a:ext cx="3299020" cy="3551509"/>
            <a:chOff x="4369091" y="1761937"/>
            <a:chExt cx="3299020" cy="3551509"/>
          </a:xfrm>
        </p:grpSpPr>
        <p:sp>
          <p:nvSpPr>
            <p:cNvPr id="4" name="椭圆 3"/>
            <p:cNvSpPr/>
            <p:nvPr/>
          </p:nvSpPr>
          <p:spPr>
            <a:xfrm>
              <a:off x="5100526" y="2488847"/>
              <a:ext cx="1835239" cy="1835239"/>
            </a:xfrm>
            <a:prstGeom prst="ellipse">
              <a:avLst/>
            </a:prstGeom>
            <a:noFill/>
            <a:ln w="152400">
              <a:solidFill>
                <a:srgbClr val="3462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rot="18927318">
              <a:off x="6915810" y="3847488"/>
              <a:ext cx="590747" cy="1465958"/>
            </a:xfrm>
            <a:custGeom>
              <a:avLst/>
              <a:gdLst>
                <a:gd name="connsiteX0" fmla="*/ 441772 w 590747"/>
                <a:gd name="connsiteY0" fmla="*/ 0 h 2431184"/>
                <a:gd name="connsiteX1" fmla="*/ 453223 w 590747"/>
                <a:gd name="connsiteY1" fmla="*/ 245986 h 2431184"/>
                <a:gd name="connsiteX2" fmla="*/ 532779 w 590747"/>
                <a:gd name="connsiteY2" fmla="*/ 245986 h 2431184"/>
                <a:gd name="connsiteX3" fmla="*/ 556923 w 590747"/>
                <a:gd name="connsiteY3" fmla="*/ 349986 h 2431184"/>
                <a:gd name="connsiteX4" fmla="*/ 458065 w 590747"/>
                <a:gd name="connsiteY4" fmla="*/ 349986 h 2431184"/>
                <a:gd name="connsiteX5" fmla="*/ 460377 w 590747"/>
                <a:gd name="connsiteY5" fmla="*/ 399646 h 2431184"/>
                <a:gd name="connsiteX6" fmla="*/ 571670 w 590747"/>
                <a:gd name="connsiteY6" fmla="*/ 399647 h 2431184"/>
                <a:gd name="connsiteX7" fmla="*/ 590747 w 590747"/>
                <a:gd name="connsiteY7" fmla="*/ 481823 h 2431184"/>
                <a:gd name="connsiteX8" fmla="*/ 464202 w 590747"/>
                <a:gd name="connsiteY8" fmla="*/ 481823 h 2431184"/>
                <a:gd name="connsiteX9" fmla="*/ 554138 w 590747"/>
                <a:gd name="connsiteY9" fmla="*/ 2413729 h 2431184"/>
                <a:gd name="connsiteX10" fmla="*/ 384548 w 590747"/>
                <a:gd name="connsiteY10" fmla="*/ 2426692 h 2431184"/>
                <a:gd name="connsiteX11" fmla="*/ 203985 w 590747"/>
                <a:gd name="connsiteY11" fmla="*/ 2431180 h 2431184"/>
                <a:gd name="connsiteX12" fmla="*/ 55470 w 590747"/>
                <a:gd name="connsiteY12" fmla="*/ 2426951 h 2431184"/>
                <a:gd name="connsiteX13" fmla="*/ 146022 w 590747"/>
                <a:gd name="connsiteY13" fmla="*/ 481823 h 2431184"/>
                <a:gd name="connsiteX14" fmla="*/ 0 w 590747"/>
                <a:gd name="connsiteY14" fmla="*/ 481823 h 2431184"/>
                <a:gd name="connsiteX15" fmla="*/ 19076 w 590747"/>
                <a:gd name="connsiteY15" fmla="*/ 399647 h 2431184"/>
                <a:gd name="connsiteX16" fmla="*/ 149847 w 590747"/>
                <a:gd name="connsiteY16" fmla="*/ 399647 h 2431184"/>
                <a:gd name="connsiteX17" fmla="*/ 152159 w 590747"/>
                <a:gd name="connsiteY17" fmla="*/ 349986 h 2431184"/>
                <a:gd name="connsiteX18" fmla="*/ 48517 w 590747"/>
                <a:gd name="connsiteY18" fmla="*/ 349986 h 2431184"/>
                <a:gd name="connsiteX19" fmla="*/ 72661 w 590747"/>
                <a:gd name="connsiteY19" fmla="*/ 245986 h 2431184"/>
                <a:gd name="connsiteX20" fmla="*/ 157001 w 590747"/>
                <a:gd name="connsiteY20" fmla="*/ 245986 h 2431184"/>
                <a:gd name="connsiteX21" fmla="*/ 168452 w 590747"/>
                <a:gd name="connsiteY21" fmla="*/ 0 h 243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0747" h="2431184">
                  <a:moveTo>
                    <a:pt x="441772" y="0"/>
                  </a:moveTo>
                  <a:lnTo>
                    <a:pt x="453223" y="245986"/>
                  </a:lnTo>
                  <a:lnTo>
                    <a:pt x="532779" y="245986"/>
                  </a:lnTo>
                  <a:lnTo>
                    <a:pt x="556923" y="349986"/>
                  </a:lnTo>
                  <a:lnTo>
                    <a:pt x="458065" y="349986"/>
                  </a:lnTo>
                  <a:lnTo>
                    <a:pt x="460377" y="399646"/>
                  </a:lnTo>
                  <a:lnTo>
                    <a:pt x="571670" y="399647"/>
                  </a:lnTo>
                  <a:lnTo>
                    <a:pt x="590747" y="481823"/>
                  </a:lnTo>
                  <a:lnTo>
                    <a:pt x="464202" y="481823"/>
                  </a:lnTo>
                  <a:lnTo>
                    <a:pt x="554138" y="2413729"/>
                  </a:lnTo>
                  <a:lnTo>
                    <a:pt x="384548" y="2426692"/>
                  </a:lnTo>
                  <a:cubicBezTo>
                    <a:pt x="322777" y="2429818"/>
                    <a:pt x="262387" y="2431274"/>
                    <a:pt x="203985" y="2431180"/>
                  </a:cubicBezTo>
                  <a:lnTo>
                    <a:pt x="55470" y="2426951"/>
                  </a:lnTo>
                  <a:lnTo>
                    <a:pt x="146022" y="481823"/>
                  </a:lnTo>
                  <a:lnTo>
                    <a:pt x="0" y="481823"/>
                  </a:lnTo>
                  <a:lnTo>
                    <a:pt x="19076" y="399647"/>
                  </a:lnTo>
                  <a:lnTo>
                    <a:pt x="149847" y="399647"/>
                  </a:lnTo>
                  <a:lnTo>
                    <a:pt x="152159" y="349986"/>
                  </a:lnTo>
                  <a:lnTo>
                    <a:pt x="48517" y="349986"/>
                  </a:lnTo>
                  <a:lnTo>
                    <a:pt x="72661" y="245986"/>
                  </a:lnTo>
                  <a:lnTo>
                    <a:pt x="157001" y="245986"/>
                  </a:lnTo>
                  <a:lnTo>
                    <a:pt x="168452" y="0"/>
                  </a:lnTo>
                  <a:close/>
                </a:path>
              </a:pathLst>
            </a:custGeom>
            <a:solidFill>
              <a:srgbClr val="34628E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4" name="PA_空心符 13"/>
            <p:cNvSpPr/>
            <p:nvPr>
              <p:custDataLst>
                <p:tags r:id="rId1"/>
              </p:custDataLst>
            </p:nvPr>
          </p:nvSpPr>
          <p:spPr>
            <a:xfrm>
              <a:off x="4403772" y="1761938"/>
              <a:ext cx="3264339" cy="3264339"/>
            </a:xfrm>
            <a:prstGeom prst="blockArc">
              <a:avLst>
                <a:gd name="adj1" fmla="val 16185076"/>
                <a:gd name="adj2" fmla="val 21547552"/>
                <a:gd name="adj3" fmla="val 17789"/>
              </a:avLst>
            </a:prstGeom>
            <a:solidFill>
              <a:srgbClr val="AAD5E5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5" name="PA_空心符 13"/>
            <p:cNvSpPr/>
            <p:nvPr>
              <p:custDataLst>
                <p:tags r:id="rId2"/>
              </p:custDataLst>
            </p:nvPr>
          </p:nvSpPr>
          <p:spPr>
            <a:xfrm rot="16200000">
              <a:off x="4369091" y="1761939"/>
              <a:ext cx="3264339" cy="3264339"/>
            </a:xfrm>
            <a:prstGeom prst="blockArc">
              <a:avLst>
                <a:gd name="adj1" fmla="val 16185076"/>
                <a:gd name="adj2" fmla="val 21547552"/>
                <a:gd name="adj3" fmla="val 17789"/>
              </a:avLst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6" name="PA_空心符 13"/>
            <p:cNvSpPr/>
            <p:nvPr>
              <p:custDataLst>
                <p:tags r:id="rId3"/>
              </p:custDataLst>
            </p:nvPr>
          </p:nvSpPr>
          <p:spPr>
            <a:xfrm rot="5400000" flipV="1">
              <a:off x="4369091" y="1807830"/>
              <a:ext cx="3264339" cy="3264339"/>
            </a:xfrm>
            <a:prstGeom prst="blockArc">
              <a:avLst>
                <a:gd name="adj1" fmla="val 16185076"/>
                <a:gd name="adj2" fmla="val 21547552"/>
                <a:gd name="adj3" fmla="val 17789"/>
              </a:avLst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665991" y="2143283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i="1" u="sng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  <a:sym typeface="+mn-lt"/>
                </a:rPr>
                <a:t>P</a:t>
              </a:r>
              <a:r>
                <a:rPr lang="en-US" altLang="zh-CN" sz="2400" b="1" i="1" u="sng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  <a:sym typeface="+mn-lt"/>
                </a:rPr>
                <a:t>1</a:t>
              </a:r>
              <a:endParaRPr lang="en-US" altLang="zh-CN" sz="2400" b="1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820588" y="2161520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i="1" u="sng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  <a:sym typeface="+mn-lt"/>
                </a:rPr>
                <a:t>P</a:t>
              </a:r>
              <a:r>
                <a:rPr lang="en-US" altLang="zh-CN" sz="2400" b="1" i="1" u="sng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  <a:sym typeface="+mn-lt"/>
                </a:rPr>
                <a:t>2</a:t>
              </a:r>
              <a:endParaRPr lang="en-US" altLang="zh-CN" sz="2400" b="1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20589" y="4127292"/>
              <a:ext cx="5261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i="1" u="sng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  <a:sym typeface="+mn-lt"/>
                </a:rPr>
                <a:t>P</a:t>
              </a:r>
              <a:r>
                <a:rPr lang="en-US" altLang="zh-CN" sz="2400" b="1" i="1" u="sng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  <a:sym typeface="+mn-lt"/>
                </a:rPr>
                <a:t>3</a:t>
              </a:r>
              <a:endParaRPr lang="en-US" altLang="zh-CN" sz="2400" b="1" i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9" name="TextBox 55"/>
            <p:cNvSpPr txBox="1"/>
            <p:nvPr/>
          </p:nvSpPr>
          <p:spPr>
            <a:xfrm>
              <a:off x="5198833" y="3220987"/>
              <a:ext cx="1638623" cy="346239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pPr algn="ctr"/>
              <a:r>
                <a:rPr lang="en-US" altLang="zh-CN" b="1" u="sng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Contributions</a:t>
              </a:r>
            </a:p>
          </p:txBody>
        </p:sp>
        <p:sp>
          <p:nvSpPr>
            <p:cNvPr id="3" name="箭头: 右 2">
              <a:extLst>
                <a:ext uri="{FF2B5EF4-FFF2-40B4-BE49-F238E27FC236}">
                  <a16:creationId xmlns:a16="http://schemas.microsoft.com/office/drawing/2014/main" id="{4456B939-16BD-C4A8-49DA-180B92F7313F}"/>
                </a:ext>
              </a:extLst>
            </p:cNvPr>
            <p:cNvSpPr/>
            <p:nvPr/>
          </p:nvSpPr>
          <p:spPr>
            <a:xfrm flipH="1">
              <a:off x="5668525" y="1761937"/>
              <a:ext cx="367416" cy="570539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右 4">
              <a:extLst>
                <a:ext uri="{FF2B5EF4-FFF2-40B4-BE49-F238E27FC236}">
                  <a16:creationId xmlns:a16="http://schemas.microsoft.com/office/drawing/2014/main" id="{C6286428-1FFA-63AE-EB17-FA3C027D6054}"/>
                </a:ext>
              </a:extLst>
            </p:cNvPr>
            <p:cNvSpPr/>
            <p:nvPr/>
          </p:nvSpPr>
          <p:spPr>
            <a:xfrm rot="16200000" flipH="1">
              <a:off x="4470653" y="3292546"/>
              <a:ext cx="367416" cy="570539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0C952D85-A5E2-BD2C-2DC6-DD634DECAB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8" r="6055"/>
          <a:stretch/>
        </p:blipFill>
        <p:spPr>
          <a:xfrm>
            <a:off x="9065715" y="5391207"/>
            <a:ext cx="1785954" cy="11288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9D670CB-53F3-7D08-2043-D503B92CBB1E}"/>
              </a:ext>
            </a:extLst>
          </p:cNvPr>
          <p:cNvSpPr txBox="1"/>
          <p:nvPr/>
        </p:nvSpPr>
        <p:spPr>
          <a:xfrm>
            <a:off x="1445915" y="1321246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Model aspect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9AE2C94-75A6-EAA6-1A68-A2967430E6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4" y="3276101"/>
            <a:ext cx="1957177" cy="117430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E9FD92F-0B6F-E245-75A1-731D13C760FD}"/>
              </a:ext>
            </a:extLst>
          </p:cNvPr>
          <p:cNvSpPr txBox="1"/>
          <p:nvPr/>
        </p:nvSpPr>
        <p:spPr>
          <a:xfrm>
            <a:off x="539802" y="2906633"/>
            <a:ext cx="414891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zh-CN" sz="16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Model framework &amp;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Capacity uncertainty:</a:t>
            </a:r>
            <a:endParaRPr lang="en-US" altLang="zh-CN" sz="160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58FE8B5-3C87-3A48-62CD-B5B099D3080A}"/>
              </a:ext>
            </a:extLst>
          </p:cNvPr>
          <p:cNvSpPr txBox="1"/>
          <p:nvPr/>
        </p:nvSpPr>
        <p:spPr>
          <a:xfrm>
            <a:off x="562063" y="4565573"/>
            <a:ext cx="195717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Node importance:</a:t>
            </a:r>
            <a:endParaRPr lang="en-US" altLang="zh-CN" sz="160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8AA0B0D5-201D-DF77-6C94-AEC6D6045B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99159" y="3248579"/>
            <a:ext cx="1898069" cy="120182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04D5DD43-712C-F797-198A-7DC0BD9108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254" y="4926960"/>
            <a:ext cx="1785954" cy="1263862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A6D6857-06DA-7E12-6F20-7F7774BE028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22356" y="4694499"/>
            <a:ext cx="1383153" cy="1728784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10552929-C2FF-1FAE-78AE-B4AE8CF86D78}"/>
              </a:ext>
            </a:extLst>
          </p:cNvPr>
          <p:cNvSpPr txBox="1"/>
          <p:nvPr/>
        </p:nvSpPr>
        <p:spPr>
          <a:xfrm>
            <a:off x="8763398" y="1321246"/>
            <a:ext cx="20882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Algorithm aspect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3043F8A-21CC-8EE3-6F7A-28288D33A73C}"/>
              </a:ext>
            </a:extLst>
          </p:cNvPr>
          <p:cNvSpPr txBox="1"/>
          <p:nvPr/>
        </p:nvSpPr>
        <p:spPr>
          <a:xfrm>
            <a:off x="7891412" y="2850853"/>
            <a:ext cx="42840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Two-stage model and algorithm framework:</a:t>
            </a:r>
            <a:endParaRPr lang="en-US" altLang="zh-CN" sz="160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6E56E45B-9473-D174-2BEB-5E594D1B4A8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72" y="3114465"/>
            <a:ext cx="1785955" cy="10046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2E33375B-60A1-663A-4491-9E333169C3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1964" y="3131938"/>
            <a:ext cx="1787972" cy="995917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C428C8B4-79A3-F50E-6B07-6F3F6EBA3065}"/>
              </a:ext>
            </a:extLst>
          </p:cNvPr>
          <p:cNvSpPr txBox="1"/>
          <p:nvPr/>
        </p:nvSpPr>
        <p:spPr>
          <a:xfrm>
            <a:off x="7845092" y="5072168"/>
            <a:ext cx="25763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Algorithm framework:</a:t>
            </a:r>
            <a:endParaRPr lang="en-US" altLang="zh-CN" sz="160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D5CBD-6BFB-E994-B2C6-0BC38F633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55E0DDA1-6FE3-14D9-F6C2-A1E182E1E6A5}"/>
              </a:ext>
            </a:extLst>
          </p:cNvPr>
          <p:cNvSpPr/>
          <p:nvPr/>
        </p:nvSpPr>
        <p:spPr>
          <a:xfrm>
            <a:off x="5902012" y="4067353"/>
            <a:ext cx="387976" cy="59170"/>
          </a:xfrm>
          <a:prstGeom prst="rect">
            <a:avLst/>
          </a:prstGeom>
          <a:solidFill>
            <a:srgbClr val="6A97B7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4C13242-6BDB-FB4D-3991-73C9D363F7C4}"/>
              </a:ext>
            </a:extLst>
          </p:cNvPr>
          <p:cNvGrpSpPr/>
          <p:nvPr/>
        </p:nvGrpSpPr>
        <p:grpSpPr>
          <a:xfrm>
            <a:off x="5455223" y="1750077"/>
            <a:ext cx="1281554" cy="837644"/>
            <a:chOff x="5201573" y="1174090"/>
            <a:chExt cx="2115979" cy="1383041"/>
          </a:xfrm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82A0C728-0676-0DE4-0F0A-DF54CE7AFDAB}"/>
                </a:ext>
              </a:extLst>
            </p:cNvPr>
            <p:cNvSpPr/>
            <p:nvPr/>
          </p:nvSpPr>
          <p:spPr>
            <a:xfrm rot="2700000">
              <a:off x="5568044" y="1174090"/>
              <a:ext cx="1383041" cy="1383041"/>
            </a:xfrm>
            <a:prstGeom prst="roundRect">
              <a:avLst>
                <a:gd name="adj" fmla="val 0"/>
              </a:avLst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19DC863-25D1-775C-8A1C-4A6FC6CAB5D5}"/>
                </a:ext>
              </a:extLst>
            </p:cNvPr>
            <p:cNvSpPr txBox="1"/>
            <p:nvPr/>
          </p:nvSpPr>
          <p:spPr>
            <a:xfrm>
              <a:off x="5201573" y="1393171"/>
              <a:ext cx="2115979" cy="965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ea typeface="思源宋体 CN Heavy" panose="02020900000000000000" pitchFamily="18" charset="-122"/>
                  <a:cs typeface="Times New Roman" panose="02020603050405020304" pitchFamily="18" charset="0"/>
                </a:rPr>
                <a:t>02</a:t>
              </a:r>
              <a:endPara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DB6BFD2-2E39-37F2-E9A8-397773DE79A8}"/>
              </a:ext>
            </a:extLst>
          </p:cNvPr>
          <p:cNvGrpSpPr/>
          <p:nvPr/>
        </p:nvGrpSpPr>
        <p:grpSpPr>
          <a:xfrm>
            <a:off x="-486067" y="1857797"/>
            <a:ext cx="2500220" cy="3423978"/>
            <a:chOff x="-486067" y="1857797"/>
            <a:chExt cx="2500220" cy="3423978"/>
          </a:xfrm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D1C7C4E3-D9D2-26F5-10E4-4EEA465252A3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CE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14F49C25-2C6B-5003-1214-08DDA75E6505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A9010638-1939-648C-5573-DFA39CDF9D2E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A9AA1A3B-406B-AB9F-0BFA-82FB613978D3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等腰三角形 55">
              <a:extLst>
                <a:ext uri="{FF2B5EF4-FFF2-40B4-BE49-F238E27FC236}">
                  <a16:creationId xmlns:a16="http://schemas.microsoft.com/office/drawing/2014/main" id="{EFFCACD3-834C-F38A-6AFC-1FE82A5568ED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7" name="等腰三角形 56">
              <a:extLst>
                <a:ext uri="{FF2B5EF4-FFF2-40B4-BE49-F238E27FC236}">
                  <a16:creationId xmlns:a16="http://schemas.microsoft.com/office/drawing/2014/main" id="{CC8702BF-2B94-5B8B-936E-BA2D6E7E43B8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1D82453-90A7-7DCA-5150-789261C7B0A1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F87D04F3-30D9-80B2-E33E-0DA0A311AE2E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A0E92869-C867-0A1E-E995-FFA84827084C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B2CAD606-B4E9-5622-5420-871260F4E59C}"/>
              </a:ext>
            </a:extLst>
          </p:cNvPr>
          <p:cNvGrpSpPr/>
          <p:nvPr/>
        </p:nvGrpSpPr>
        <p:grpSpPr>
          <a:xfrm flipH="1" flipV="1">
            <a:off x="10176008" y="1857797"/>
            <a:ext cx="2500220" cy="3423978"/>
            <a:chOff x="-486067" y="1857797"/>
            <a:chExt cx="2500220" cy="3423978"/>
          </a:xfrm>
          <a:effectLst>
            <a:outerShdw blurRad="101600" dist="38100" dir="8100000" algn="tr" rotWithShape="0">
              <a:prstClr val="black">
                <a:alpha val="25000"/>
              </a:prstClr>
            </a:outerShdw>
          </a:effectLst>
        </p:grpSpPr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B637A719-62B6-C052-5B2A-60AA6ABC9F24}"/>
                </a:ext>
              </a:extLst>
            </p:cNvPr>
            <p:cNvSpPr/>
            <p:nvPr/>
          </p:nvSpPr>
          <p:spPr>
            <a:xfrm rot="13315797" flipH="1" flipV="1">
              <a:off x="657628" y="2232091"/>
              <a:ext cx="546900" cy="26766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A9A74F90-9B2F-3DE1-BFEA-1555E41839D4}"/>
                </a:ext>
              </a:extLst>
            </p:cNvPr>
            <p:cNvSpPr/>
            <p:nvPr/>
          </p:nvSpPr>
          <p:spPr>
            <a:xfrm rot="5400000" flipH="1">
              <a:off x="-523000" y="2715068"/>
              <a:ext cx="2425774" cy="1379774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B781F378-FA8D-D8FD-FB96-B6CEE5E8436F}"/>
                </a:ext>
              </a:extLst>
            </p:cNvPr>
            <p:cNvSpPr/>
            <p:nvPr/>
          </p:nvSpPr>
          <p:spPr>
            <a:xfrm rot="16200000" flipH="1" flipV="1">
              <a:off x="-476981" y="3890395"/>
              <a:ext cx="1868359" cy="914401"/>
            </a:xfrm>
            <a:prstGeom prst="triangle">
              <a:avLst/>
            </a:prstGeom>
            <a:solidFill>
              <a:srgbClr val="1530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A053CF92-393C-E99D-7EA3-A3030EFEE8AC}"/>
                </a:ext>
              </a:extLst>
            </p:cNvPr>
            <p:cNvCxnSpPr/>
            <p:nvPr/>
          </p:nvCxnSpPr>
          <p:spPr>
            <a:xfrm flipV="1">
              <a:off x="-242262" y="3424356"/>
              <a:ext cx="1095464" cy="1133827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57B76E7C-5A15-3880-E297-54074C5A2E34}"/>
                </a:ext>
              </a:extLst>
            </p:cNvPr>
            <p:cNvSpPr/>
            <p:nvPr/>
          </p:nvSpPr>
          <p:spPr>
            <a:xfrm rot="5219721" flipH="1" flipV="1">
              <a:off x="765841" y="2665906"/>
              <a:ext cx="937795" cy="458970"/>
            </a:xfrm>
            <a:prstGeom prst="triangle">
              <a:avLst/>
            </a:prstGeom>
            <a:solidFill>
              <a:srgbClr val="5C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8BD465BD-FF93-324A-824A-F44148D2F620}"/>
                </a:ext>
              </a:extLst>
            </p:cNvPr>
            <p:cNvSpPr/>
            <p:nvPr/>
          </p:nvSpPr>
          <p:spPr>
            <a:xfrm rot="8100000" flipH="1" flipV="1">
              <a:off x="-67873" y="4153073"/>
              <a:ext cx="1431017" cy="700359"/>
            </a:xfrm>
            <a:prstGeom prst="triangle">
              <a:avLst/>
            </a:prstGeom>
            <a:solidFill>
              <a:srgbClr val="6A9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CF9FA408-F2BA-77DC-ACF6-C7EADCDDF41B}"/>
                </a:ext>
              </a:extLst>
            </p:cNvPr>
            <p:cNvCxnSpPr/>
            <p:nvPr/>
          </p:nvCxnSpPr>
          <p:spPr>
            <a:xfrm flipH="1" flipV="1">
              <a:off x="-486067" y="2126599"/>
              <a:ext cx="1368881" cy="1363934"/>
            </a:xfrm>
            <a:prstGeom prst="line">
              <a:avLst/>
            </a:prstGeom>
            <a:ln w="127000">
              <a:solidFill>
                <a:srgbClr val="6A97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等腰三角形 69">
              <a:extLst>
                <a:ext uri="{FF2B5EF4-FFF2-40B4-BE49-F238E27FC236}">
                  <a16:creationId xmlns:a16="http://schemas.microsoft.com/office/drawing/2014/main" id="{41A26DBE-F753-3AE5-0473-6874AF44A682}"/>
                </a:ext>
              </a:extLst>
            </p:cNvPr>
            <p:cNvSpPr/>
            <p:nvPr/>
          </p:nvSpPr>
          <p:spPr>
            <a:xfrm rot="10800000" flipH="1" flipV="1">
              <a:off x="1237753" y="3608735"/>
              <a:ext cx="776400" cy="357820"/>
            </a:xfrm>
            <a:prstGeom prst="triangle">
              <a:avLst/>
            </a:prstGeom>
            <a:solidFill>
              <a:srgbClr val="AAD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80FCA9E6-5317-07A8-E38C-4989B9DA81DF}"/>
                </a:ext>
              </a:extLst>
            </p:cNvPr>
            <p:cNvSpPr/>
            <p:nvPr/>
          </p:nvSpPr>
          <p:spPr>
            <a:xfrm rot="16200000" flipH="1" flipV="1">
              <a:off x="-263351" y="2113441"/>
              <a:ext cx="1001376" cy="490087"/>
            </a:xfrm>
            <a:prstGeom prst="triangle">
              <a:avLst/>
            </a:prstGeom>
            <a:solidFill>
              <a:srgbClr val="346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35CDF89-A48F-2C3E-07CA-F660E94488BD}"/>
              </a:ext>
            </a:extLst>
          </p:cNvPr>
          <p:cNvSpPr/>
          <p:nvPr/>
        </p:nvSpPr>
        <p:spPr>
          <a:xfrm>
            <a:off x="2925174" y="3083691"/>
            <a:ext cx="6361231" cy="49686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Tactical Slot Optimization for AN</a:t>
            </a:r>
            <a:endParaRPr lang="zh-CN" altLang="en-US" sz="24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57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062DB5C-C87B-E83A-3DF1-25A63CED28D2}"/>
              </a:ext>
            </a:extLst>
          </p:cNvPr>
          <p:cNvCxnSpPr>
            <a:cxnSpLocks/>
          </p:cNvCxnSpPr>
          <p:nvPr/>
        </p:nvCxnSpPr>
        <p:spPr>
          <a:xfrm>
            <a:off x="6763344" y="2484368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弧形 11">
            <a:extLst>
              <a:ext uri="{FF2B5EF4-FFF2-40B4-BE49-F238E27FC236}">
                <a16:creationId xmlns:a16="http://schemas.microsoft.com/office/drawing/2014/main" id="{6FD063E5-5421-7B35-B7ED-6F143C6B7C24}"/>
              </a:ext>
            </a:extLst>
          </p:cNvPr>
          <p:cNvSpPr/>
          <p:nvPr/>
        </p:nvSpPr>
        <p:spPr>
          <a:xfrm rot="5400000">
            <a:off x="7099647" y="3579563"/>
            <a:ext cx="787215" cy="1459824"/>
          </a:xfrm>
          <a:prstGeom prst="arc">
            <a:avLst>
              <a:gd name="adj1" fmla="val 16199992"/>
              <a:gd name="adj2" fmla="val 555393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8732622-99C5-A2F4-DDF5-030E421A9685}"/>
              </a:ext>
            </a:extLst>
          </p:cNvPr>
          <p:cNvCxnSpPr>
            <a:cxnSpLocks/>
          </p:cNvCxnSpPr>
          <p:nvPr/>
        </p:nvCxnSpPr>
        <p:spPr>
          <a:xfrm>
            <a:off x="8223168" y="2484368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F273D2F1-507E-6E50-4619-16DB48826F2A}"/>
              </a:ext>
            </a:extLst>
          </p:cNvPr>
          <p:cNvSpPr/>
          <p:nvPr/>
        </p:nvSpPr>
        <p:spPr>
          <a:xfrm rot="10800000">
            <a:off x="6700482" y="4224688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2E8D13B-6FAC-C86D-B42B-AE7A9ACDC4AD}"/>
              </a:ext>
            </a:extLst>
          </p:cNvPr>
          <p:cNvSpPr/>
          <p:nvPr/>
        </p:nvSpPr>
        <p:spPr>
          <a:xfrm>
            <a:off x="6710834" y="2444686"/>
            <a:ext cx="102583" cy="1000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弧形 15">
            <a:extLst>
              <a:ext uri="{FF2B5EF4-FFF2-40B4-BE49-F238E27FC236}">
                <a16:creationId xmlns:a16="http://schemas.microsoft.com/office/drawing/2014/main" id="{147AB11A-B19E-DB40-3F5C-2BCB1AFC39E9}"/>
              </a:ext>
            </a:extLst>
          </p:cNvPr>
          <p:cNvSpPr/>
          <p:nvPr/>
        </p:nvSpPr>
        <p:spPr>
          <a:xfrm rot="16200000" flipV="1">
            <a:off x="8559471" y="1780251"/>
            <a:ext cx="787215" cy="1459824"/>
          </a:xfrm>
          <a:prstGeom prst="arc">
            <a:avLst>
              <a:gd name="adj1" fmla="val 16199992"/>
              <a:gd name="adj2" fmla="val 555393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39D8B15-9F32-A058-C0FF-8F7EC0C0C7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9682990" y="2494723"/>
            <a:ext cx="0" cy="1830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F91D1BF0-DE99-2325-A0C6-7529042A8DAD}"/>
              </a:ext>
            </a:extLst>
          </p:cNvPr>
          <p:cNvSpPr/>
          <p:nvPr/>
        </p:nvSpPr>
        <p:spPr>
          <a:xfrm rot="10800000" flipV="1">
            <a:off x="8157285" y="3385941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3769A1C-5D71-B381-0BA9-E076A0D701C2}"/>
              </a:ext>
            </a:extLst>
          </p:cNvPr>
          <p:cNvSpPr/>
          <p:nvPr/>
        </p:nvSpPr>
        <p:spPr>
          <a:xfrm>
            <a:off x="9630523" y="4263350"/>
            <a:ext cx="102583" cy="1000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BF1451EB-9D78-36A8-3FA7-796C59F25222}"/>
              </a:ext>
            </a:extLst>
          </p:cNvPr>
          <p:cNvSpPr/>
          <p:nvPr/>
        </p:nvSpPr>
        <p:spPr>
          <a:xfrm rot="10800000">
            <a:off x="9614363" y="2494723"/>
            <a:ext cx="128656" cy="100071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1EB8A35-3C9D-F978-FB0A-BEEF64C68276}"/>
              </a:ext>
            </a:extLst>
          </p:cNvPr>
          <p:cNvSpPr txBox="1"/>
          <p:nvPr/>
        </p:nvSpPr>
        <p:spPr>
          <a:xfrm>
            <a:off x="5042894" y="2479745"/>
            <a:ext cx="1285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Tactical stage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F871D0C-0094-2F2F-C565-86B3779627A8}"/>
              </a:ext>
            </a:extLst>
          </p:cNvPr>
          <p:cNvSpPr txBox="1"/>
          <p:nvPr/>
        </p:nvSpPr>
        <p:spPr>
          <a:xfrm>
            <a:off x="5042893" y="2670926"/>
            <a:ext cx="1756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i="0">
                <a:latin typeface="Times New Roman" panose="02020603050405020304" pitchFamily="18" charset="0"/>
                <a:cs typeface="Times New Roman" panose="02020603050405020304" pitchFamily="18" charset="0"/>
              </a:rPr>
              <a:t>DEP-Flight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1200" i="0">
                <a:latin typeface="Times New Roman" panose="02020603050405020304" pitchFamily="18" charset="0"/>
                <a:cs typeface="Times New Roman" panose="02020603050405020304" pitchFamily="18" charset="0"/>
              </a:rPr>
              <a:t>equence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D4116DC-EE25-CBE8-76AB-27804002E904}"/>
              </a:ext>
            </a:extLst>
          </p:cNvPr>
          <p:cNvSpPr txBox="1"/>
          <p:nvPr/>
        </p:nvSpPr>
        <p:spPr>
          <a:xfrm>
            <a:off x="5042893" y="4893300"/>
            <a:ext cx="26164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Under tactical capacity uncertainty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B10587C-E76B-08A2-268F-8DF1FFBB325D}"/>
              </a:ext>
            </a:extLst>
          </p:cNvPr>
          <p:cNvSpPr txBox="1"/>
          <p:nvPr/>
        </p:nvSpPr>
        <p:spPr>
          <a:xfrm>
            <a:off x="5042893" y="4673867"/>
            <a:ext cx="1459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Low delay cost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7690D4B-18FA-DB7E-38E2-B648B7AA1437}"/>
              </a:ext>
            </a:extLst>
          </p:cNvPr>
          <p:cNvSpPr txBox="1"/>
          <p:nvPr/>
        </p:nvSpPr>
        <p:spPr>
          <a:xfrm>
            <a:off x="5042894" y="4451280"/>
            <a:ext cx="1459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High robustness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B62BC37-CFCE-04C9-162E-F59C3637E55E}"/>
              </a:ext>
            </a:extLst>
          </p:cNvPr>
          <p:cNvSpPr txBox="1"/>
          <p:nvPr/>
        </p:nvSpPr>
        <p:spPr>
          <a:xfrm>
            <a:off x="5042894" y="4231847"/>
            <a:ext cx="1363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Flight schedule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64717E2-EFD4-BED7-4D90-FE783AA7720E}"/>
              </a:ext>
            </a:extLst>
          </p:cNvPr>
          <p:cNvSpPr txBox="1"/>
          <p:nvPr/>
        </p:nvSpPr>
        <p:spPr>
          <a:xfrm>
            <a:off x="8157285" y="3438342"/>
            <a:ext cx="15857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Chance-Constrained Model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   (ICCM)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9613519-959F-E2DB-115D-3D0E694FC36A}"/>
              </a:ext>
            </a:extLst>
          </p:cNvPr>
          <p:cNvSpPr txBox="1"/>
          <p:nvPr/>
        </p:nvSpPr>
        <p:spPr>
          <a:xfrm>
            <a:off x="6995160" y="3111234"/>
            <a:ext cx="12378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CC reformulation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09E214B-FEF1-59DA-4D28-7E495D2BD3A2}"/>
              </a:ext>
            </a:extLst>
          </p:cNvPr>
          <p:cNvSpPr txBox="1"/>
          <p:nvPr/>
        </p:nvSpPr>
        <p:spPr>
          <a:xfrm>
            <a:off x="6637016" y="2493505"/>
            <a:ext cx="16394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Violation probability of CC with NI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B96614A-AA78-1680-5A0E-E1A9BB3386D4}"/>
              </a:ext>
            </a:extLst>
          </p:cNvPr>
          <p:cNvSpPr txBox="1"/>
          <p:nvPr/>
        </p:nvSpPr>
        <p:spPr>
          <a:xfrm>
            <a:off x="8157285" y="2775856"/>
            <a:ext cx="1490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Node Importance</a:t>
            </a:r>
          </a:p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    (NI)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5131D12-D62C-7712-3082-8D982835D8CA}"/>
              </a:ext>
            </a:extLst>
          </p:cNvPr>
          <p:cNvSpPr txBox="1"/>
          <p:nvPr/>
        </p:nvSpPr>
        <p:spPr>
          <a:xfrm>
            <a:off x="9644577" y="2478813"/>
            <a:ext cx="1705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Flight schedule of Mainland China in 2018.8.1 9:00-12:00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6434407-8921-6888-7B2B-8A84AD9AA8E4}"/>
              </a:ext>
            </a:extLst>
          </p:cNvPr>
          <p:cNvSpPr txBox="1"/>
          <p:nvPr/>
        </p:nvSpPr>
        <p:spPr>
          <a:xfrm>
            <a:off x="9644577" y="2260204"/>
            <a:ext cx="1705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④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Experiment Design: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22EFF5D-3403-DE19-F117-E9BAE848D4E0}"/>
              </a:ext>
            </a:extLst>
          </p:cNvPr>
          <p:cNvSpPr txBox="1"/>
          <p:nvPr/>
        </p:nvSpPr>
        <p:spPr>
          <a:xfrm>
            <a:off x="9123119" y="4358919"/>
            <a:ext cx="10890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⑤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模型 36" descr="Libra">
                <a:extLst>
                  <a:ext uri="{FF2B5EF4-FFF2-40B4-BE49-F238E27FC236}">
                    <a16:creationId xmlns:a16="http://schemas.microsoft.com/office/drawing/2014/main" id="{F1982EBB-41DA-6614-9FFD-6227C277F1A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H="1">
              <a:off x="9379794" y="4576420"/>
              <a:ext cx="624019" cy="625816"/>
            </p:xfrm>
            <a:graphic>
              <a:graphicData uri="http://schemas.microsoft.com/office/drawing/2017/model3d">
                <am3d:model3d r:embed="rId3">
                  <am3d:spPr>
                    <a:xfrm flipH="1">
                      <a:off x="0" y="0"/>
                      <a:ext cx="624019" cy="625816"/>
                    </a:xfrm>
                    <a:prstGeom prst="rect">
                      <a:avLst/>
                    </a:prstGeom>
                  </am3d:spPr>
                  <am3d:camera>
                    <am3d:pos x="0" y="0" z="67791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720" d="1000000"/>
                    <am3d:preTrans dx="35610" dy="-18000000" dz="-1542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1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模型 36" descr="Libra">
                <a:extLst>
                  <a:ext uri="{FF2B5EF4-FFF2-40B4-BE49-F238E27FC236}">
                    <a16:creationId xmlns:a16="http://schemas.microsoft.com/office/drawing/2014/main" id="{F1982EBB-41DA-6614-9FFD-6227C277F1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9379794" y="4576420"/>
                <a:ext cx="624019" cy="625816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86FDB201-A16B-3EAC-270F-D9944B1A5C7B}"/>
              </a:ext>
            </a:extLst>
          </p:cNvPr>
          <p:cNvSpPr txBox="1"/>
          <p:nvPr/>
        </p:nvSpPr>
        <p:spPr>
          <a:xfrm flipH="1">
            <a:off x="8839979" y="4796411"/>
            <a:ext cx="624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ICCM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A9A2EF7-AC0C-49C7-589A-7A070A88407E}"/>
              </a:ext>
            </a:extLst>
          </p:cNvPr>
          <p:cNvSpPr txBox="1"/>
          <p:nvPr/>
        </p:nvSpPr>
        <p:spPr>
          <a:xfrm>
            <a:off x="5042894" y="2273552"/>
            <a:ext cx="1812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①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Application Scenario: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27356AF-0802-DEA7-DA3C-F0D22FA70B83}"/>
              </a:ext>
            </a:extLst>
          </p:cNvPr>
          <p:cNvSpPr txBox="1"/>
          <p:nvPr/>
        </p:nvSpPr>
        <p:spPr>
          <a:xfrm>
            <a:off x="5042894" y="4024413"/>
            <a:ext cx="16147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Practical Problems: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E91BDB1-D6EC-506A-D8B2-2C8BDEA9F6AC}"/>
              </a:ext>
            </a:extLst>
          </p:cNvPr>
          <p:cNvSpPr txBox="1"/>
          <p:nvPr/>
        </p:nvSpPr>
        <p:spPr>
          <a:xfrm>
            <a:off x="7182319" y="3932055"/>
            <a:ext cx="1089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③</a:t>
            </a:r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Technology </a:t>
            </a:r>
          </a:p>
          <a:p>
            <a:pPr algn="r"/>
            <a:r>
              <a:rPr lang="en-US" altLang="zh-CN" sz="1200" b="1" kern="1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Roadmap:</a:t>
            </a:r>
            <a:endParaRPr lang="zh-CN" altLang="en-US" sz="1200" b="1" kern="1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等腰三角形 10">
            <a:extLst>
              <a:ext uri="{FF2B5EF4-FFF2-40B4-BE49-F238E27FC236}">
                <a16:creationId xmlns:a16="http://schemas.microsoft.com/office/drawing/2014/main" id="{D82C389B-AAFD-7F17-6A5A-4248423C213E}"/>
              </a:ext>
            </a:extLst>
          </p:cNvPr>
          <p:cNvSpPr/>
          <p:nvPr/>
        </p:nvSpPr>
        <p:spPr>
          <a:xfrm>
            <a:off x="10199808" y="4830937"/>
            <a:ext cx="301426" cy="271292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0 w 194691"/>
              <a:gd name="connsiteY0" fmla="*/ 184338 h 184338"/>
              <a:gd name="connsiteX1" fmla="*/ 130683 w 194691"/>
              <a:gd name="connsiteY1" fmla="*/ 0 h 184338"/>
              <a:gd name="connsiteX2" fmla="*/ 194691 w 194691"/>
              <a:gd name="connsiteY2" fmla="*/ 184338 h 184338"/>
              <a:gd name="connsiteX3" fmla="*/ 0 w 194691"/>
              <a:gd name="connsiteY3" fmla="*/ 184338 h 184338"/>
              <a:gd name="connsiteX0" fmla="*/ 0 w 130683"/>
              <a:gd name="connsiteY0" fmla="*/ 184338 h 195768"/>
              <a:gd name="connsiteX1" fmla="*/ 130683 w 130683"/>
              <a:gd name="connsiteY1" fmla="*/ 0 h 195768"/>
              <a:gd name="connsiteX2" fmla="*/ 42291 w 130683"/>
              <a:gd name="connsiteY2" fmla="*/ 195768 h 195768"/>
              <a:gd name="connsiteX3" fmla="*/ 0 w 130683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59436 w 147828"/>
              <a:gd name="connsiteY2" fmla="*/ 195768 h 195768"/>
              <a:gd name="connsiteX3" fmla="*/ 0 w 147828"/>
              <a:gd name="connsiteY3" fmla="*/ 184338 h 195768"/>
              <a:gd name="connsiteX0" fmla="*/ 0 w 147828"/>
              <a:gd name="connsiteY0" fmla="*/ 184338 h 195768"/>
              <a:gd name="connsiteX1" fmla="*/ 147828 w 147828"/>
              <a:gd name="connsiteY1" fmla="*/ 0 h 195768"/>
              <a:gd name="connsiteX2" fmla="*/ 49911 w 147828"/>
              <a:gd name="connsiteY2" fmla="*/ 195768 h 195768"/>
              <a:gd name="connsiteX3" fmla="*/ 0 w 147828"/>
              <a:gd name="connsiteY3" fmla="*/ 184338 h 195768"/>
              <a:gd name="connsiteX0" fmla="*/ 0 w 182118"/>
              <a:gd name="connsiteY0" fmla="*/ 151953 h 163383"/>
              <a:gd name="connsiteX1" fmla="*/ 182118 w 182118"/>
              <a:gd name="connsiteY1" fmla="*/ 0 h 163383"/>
              <a:gd name="connsiteX2" fmla="*/ 49911 w 182118"/>
              <a:gd name="connsiteY2" fmla="*/ 163383 h 163383"/>
              <a:gd name="connsiteX3" fmla="*/ 0 w 182118"/>
              <a:gd name="connsiteY3" fmla="*/ 151953 h 163383"/>
              <a:gd name="connsiteX0" fmla="*/ 0 w 182118"/>
              <a:gd name="connsiteY0" fmla="*/ 151953 h 195768"/>
              <a:gd name="connsiteX1" fmla="*/ 182118 w 182118"/>
              <a:gd name="connsiteY1" fmla="*/ 0 h 195768"/>
              <a:gd name="connsiteX2" fmla="*/ 32766 w 182118"/>
              <a:gd name="connsiteY2" fmla="*/ 195768 h 195768"/>
              <a:gd name="connsiteX3" fmla="*/ 0 w 182118"/>
              <a:gd name="connsiteY3" fmla="*/ 151953 h 195768"/>
              <a:gd name="connsiteX0" fmla="*/ 0 w 237363"/>
              <a:gd name="connsiteY0" fmla="*/ 171003 h 214818"/>
              <a:gd name="connsiteX1" fmla="*/ 237363 w 237363"/>
              <a:gd name="connsiteY1" fmla="*/ 0 h 214818"/>
              <a:gd name="connsiteX2" fmla="*/ 32766 w 237363"/>
              <a:gd name="connsiteY2" fmla="*/ 214818 h 214818"/>
              <a:gd name="connsiteX3" fmla="*/ 0 w 237363"/>
              <a:gd name="connsiteY3" fmla="*/ 171003 h 214818"/>
              <a:gd name="connsiteX0" fmla="*/ 0 w 250698"/>
              <a:gd name="connsiteY0" fmla="*/ 182433 h 226248"/>
              <a:gd name="connsiteX1" fmla="*/ 250698 w 250698"/>
              <a:gd name="connsiteY1" fmla="*/ 0 h 226248"/>
              <a:gd name="connsiteX2" fmla="*/ 32766 w 250698"/>
              <a:gd name="connsiteY2" fmla="*/ 226248 h 226248"/>
              <a:gd name="connsiteX3" fmla="*/ 0 w 250698"/>
              <a:gd name="connsiteY3" fmla="*/ 182433 h 226248"/>
              <a:gd name="connsiteX0" fmla="*/ 0 w 284988"/>
              <a:gd name="connsiteY0" fmla="*/ 110043 h 153858"/>
              <a:gd name="connsiteX1" fmla="*/ 284988 w 284988"/>
              <a:gd name="connsiteY1" fmla="*/ 0 h 153858"/>
              <a:gd name="connsiteX2" fmla="*/ 32766 w 284988"/>
              <a:gd name="connsiteY2" fmla="*/ 153858 h 153858"/>
              <a:gd name="connsiteX3" fmla="*/ 0 w 284988"/>
              <a:gd name="connsiteY3" fmla="*/ 110043 h 153858"/>
              <a:gd name="connsiteX0" fmla="*/ 0 w 244983"/>
              <a:gd name="connsiteY0" fmla="*/ 167193 h 211008"/>
              <a:gd name="connsiteX1" fmla="*/ 244983 w 244983"/>
              <a:gd name="connsiteY1" fmla="*/ 0 h 211008"/>
              <a:gd name="connsiteX2" fmla="*/ 32766 w 244983"/>
              <a:gd name="connsiteY2" fmla="*/ 211008 h 211008"/>
              <a:gd name="connsiteX3" fmla="*/ 0 w 244983"/>
              <a:gd name="connsiteY3" fmla="*/ 167193 h 211008"/>
              <a:gd name="connsiteX0" fmla="*/ 0 w 273558"/>
              <a:gd name="connsiteY0" fmla="*/ 184338 h 228153"/>
              <a:gd name="connsiteX1" fmla="*/ 273558 w 273558"/>
              <a:gd name="connsiteY1" fmla="*/ 0 h 228153"/>
              <a:gd name="connsiteX2" fmla="*/ 32766 w 273558"/>
              <a:gd name="connsiteY2" fmla="*/ 228153 h 228153"/>
              <a:gd name="connsiteX3" fmla="*/ 0 w 273558"/>
              <a:gd name="connsiteY3" fmla="*/ 184338 h 22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558" h="228153">
                <a:moveTo>
                  <a:pt x="0" y="184338"/>
                </a:moveTo>
                <a:lnTo>
                  <a:pt x="273558" y="0"/>
                </a:lnTo>
                <a:lnTo>
                  <a:pt x="32766" y="228153"/>
                </a:lnTo>
                <a:lnTo>
                  <a:pt x="0" y="184338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8E493CE-F2E9-74AD-46A7-B30B49BA10D7}"/>
              </a:ext>
            </a:extLst>
          </p:cNvPr>
          <p:cNvSpPr txBox="1"/>
          <p:nvPr/>
        </p:nvSpPr>
        <p:spPr>
          <a:xfrm flipH="1">
            <a:off x="9896114" y="4796410"/>
            <a:ext cx="792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ICCM-NI</a:t>
            </a:r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等腰三角形 8">
            <a:extLst>
              <a:ext uri="{FF2B5EF4-FFF2-40B4-BE49-F238E27FC236}">
                <a16:creationId xmlns:a16="http://schemas.microsoft.com/office/drawing/2014/main" id="{023169D9-041B-C3E6-837A-C69A831AF530}"/>
              </a:ext>
            </a:extLst>
          </p:cNvPr>
          <p:cNvSpPr/>
          <p:nvPr/>
        </p:nvSpPr>
        <p:spPr>
          <a:xfrm>
            <a:off x="10142713" y="4953674"/>
            <a:ext cx="138958" cy="156390"/>
          </a:xfrm>
          <a:custGeom>
            <a:avLst/>
            <a:gdLst>
              <a:gd name="connsiteX0" fmla="*/ 0 w 128016"/>
              <a:gd name="connsiteY0" fmla="*/ 184338 h 184338"/>
              <a:gd name="connsiteX1" fmla="*/ 64008 w 128016"/>
              <a:gd name="connsiteY1" fmla="*/ 0 h 184338"/>
              <a:gd name="connsiteX2" fmla="*/ 128016 w 128016"/>
              <a:gd name="connsiteY2" fmla="*/ 184338 h 184338"/>
              <a:gd name="connsiteX3" fmla="*/ 0 w 128016"/>
              <a:gd name="connsiteY3" fmla="*/ 184338 h 184338"/>
              <a:gd name="connsiteX0" fmla="*/ 19812 w 64008"/>
              <a:gd name="connsiteY0" fmla="*/ 184338 h 184338"/>
              <a:gd name="connsiteX1" fmla="*/ 0 w 64008"/>
              <a:gd name="connsiteY1" fmla="*/ 0 h 184338"/>
              <a:gd name="connsiteX2" fmla="*/ 64008 w 64008"/>
              <a:gd name="connsiteY2" fmla="*/ 184338 h 184338"/>
              <a:gd name="connsiteX3" fmla="*/ 19812 w 64008"/>
              <a:gd name="connsiteY3" fmla="*/ 184338 h 184338"/>
              <a:gd name="connsiteX0" fmla="*/ 19812 w 88773"/>
              <a:gd name="connsiteY0" fmla="*/ 184338 h 184338"/>
              <a:gd name="connsiteX1" fmla="*/ 0 w 88773"/>
              <a:gd name="connsiteY1" fmla="*/ 0 h 184338"/>
              <a:gd name="connsiteX2" fmla="*/ 88773 w 88773"/>
              <a:gd name="connsiteY2" fmla="*/ 136713 h 184338"/>
              <a:gd name="connsiteX3" fmla="*/ 19812 w 88773"/>
              <a:gd name="connsiteY3" fmla="*/ 184338 h 184338"/>
              <a:gd name="connsiteX0" fmla="*/ 54102 w 88773"/>
              <a:gd name="connsiteY0" fmla="*/ 157668 h 157668"/>
              <a:gd name="connsiteX1" fmla="*/ 0 w 88773"/>
              <a:gd name="connsiteY1" fmla="*/ 0 h 157668"/>
              <a:gd name="connsiteX2" fmla="*/ 88773 w 88773"/>
              <a:gd name="connsiteY2" fmla="*/ 136713 h 157668"/>
              <a:gd name="connsiteX3" fmla="*/ 54102 w 88773"/>
              <a:gd name="connsiteY3" fmla="*/ 157668 h 157668"/>
              <a:gd name="connsiteX0" fmla="*/ 54102 w 100203"/>
              <a:gd name="connsiteY0" fmla="*/ 157668 h 157668"/>
              <a:gd name="connsiteX1" fmla="*/ 0 w 100203"/>
              <a:gd name="connsiteY1" fmla="*/ 0 h 157668"/>
              <a:gd name="connsiteX2" fmla="*/ 100203 w 100203"/>
              <a:gd name="connsiteY2" fmla="*/ 136713 h 157668"/>
              <a:gd name="connsiteX3" fmla="*/ 54102 w 100203"/>
              <a:gd name="connsiteY3" fmla="*/ 157668 h 157668"/>
              <a:gd name="connsiteX0" fmla="*/ 67522 w 100203"/>
              <a:gd name="connsiteY0" fmla="*/ 175344 h 175344"/>
              <a:gd name="connsiteX1" fmla="*/ 0 w 100203"/>
              <a:gd name="connsiteY1" fmla="*/ 0 h 175344"/>
              <a:gd name="connsiteX2" fmla="*/ 100203 w 100203"/>
              <a:gd name="connsiteY2" fmla="*/ 136713 h 175344"/>
              <a:gd name="connsiteX3" fmla="*/ 67522 w 100203"/>
              <a:gd name="connsiteY3" fmla="*/ 175344 h 175344"/>
              <a:gd name="connsiteX0" fmla="*/ 66031 w 98712"/>
              <a:gd name="connsiteY0" fmla="*/ 101695 h 101695"/>
              <a:gd name="connsiteX1" fmla="*/ 0 w 98712"/>
              <a:gd name="connsiteY1" fmla="*/ 0 h 101695"/>
              <a:gd name="connsiteX2" fmla="*/ 98712 w 98712"/>
              <a:gd name="connsiteY2" fmla="*/ 63064 h 101695"/>
              <a:gd name="connsiteX3" fmla="*/ 66031 w 98712"/>
              <a:gd name="connsiteY3" fmla="*/ 101695 h 10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2" h="101695">
                <a:moveTo>
                  <a:pt x="66031" y="101695"/>
                </a:moveTo>
                <a:lnTo>
                  <a:pt x="0" y="0"/>
                </a:lnTo>
                <a:lnTo>
                  <a:pt x="98712" y="63064"/>
                </a:lnTo>
                <a:lnTo>
                  <a:pt x="66031" y="101695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8DA4BFC-2B29-6219-E55C-E7C6FDC3C84A}"/>
              </a:ext>
            </a:extLst>
          </p:cNvPr>
          <p:cNvGrpSpPr/>
          <p:nvPr/>
        </p:nvGrpSpPr>
        <p:grpSpPr>
          <a:xfrm>
            <a:off x="5354045" y="1635822"/>
            <a:ext cx="1303647" cy="680775"/>
            <a:chOff x="4494784" y="2109445"/>
            <a:chExt cx="2124073" cy="78421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模型 45" descr="Grid Road">
                  <a:extLst>
                    <a:ext uri="{FF2B5EF4-FFF2-40B4-BE49-F238E27FC236}">
                      <a16:creationId xmlns:a16="http://schemas.microsoft.com/office/drawing/2014/main" id="{145B53F4-FDBD-4AE5-E9BA-08C74C5BA68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68104322"/>
                    </p:ext>
                  </p:extLst>
                </p:nvPr>
              </p:nvGraphicFramePr>
              <p:xfrm>
                <a:off x="4494784" y="2295654"/>
                <a:ext cx="1509623" cy="598001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509623" cy="598001"/>
                      </a:xfrm>
                      <a:prstGeom prst="rect">
                        <a:avLst/>
                      </a:prstGeom>
                    </am3d:spPr>
                    <am3d:camera>
                      <am3d:pos x="0" y="0" z="6021756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177413" d="1000000"/>
                      <am3d:preTrans dx="-5781" dy="-3493946" dz="164659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435428" ay="-3991800" az="-435349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06164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模型 45" descr="Grid Road">
                  <a:extLst>
                    <a:ext uri="{FF2B5EF4-FFF2-40B4-BE49-F238E27FC236}">
                      <a16:creationId xmlns:a16="http://schemas.microsoft.com/office/drawing/2014/main" id="{145B53F4-FDBD-4AE5-E9BA-08C74C5BA68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54045" y="1797471"/>
                  <a:ext cx="926529" cy="519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7" name="3D 模型 46" descr="Airplane">
                  <a:extLst>
                    <a:ext uri="{FF2B5EF4-FFF2-40B4-BE49-F238E27FC236}">
                      <a16:creationId xmlns:a16="http://schemas.microsoft.com/office/drawing/2014/main" id="{408A023B-0BDE-62E7-8AE8-67B911FBFB2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00707826"/>
                    </p:ext>
                  </p:extLst>
                </p:nvPr>
              </p:nvGraphicFramePr>
              <p:xfrm>
                <a:off x="4860115" y="2444417"/>
                <a:ext cx="639619" cy="347619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639619" cy="347619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166047" ay="3501050" az="6294342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46256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7" name="3D 模型 46" descr="Airplane">
                  <a:extLst>
                    <a:ext uri="{FF2B5EF4-FFF2-40B4-BE49-F238E27FC236}">
                      <a16:creationId xmlns:a16="http://schemas.microsoft.com/office/drawing/2014/main" id="{408A023B-0BDE-62E7-8AE8-67B911FBFB2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78266" y="1926612"/>
                  <a:ext cx="392565" cy="301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8" name="3D 模型 47" descr="Airplane">
                  <a:extLst>
                    <a:ext uri="{FF2B5EF4-FFF2-40B4-BE49-F238E27FC236}">
                      <a16:creationId xmlns:a16="http://schemas.microsoft.com/office/drawing/2014/main" id="{477D551D-9FC5-9BB1-5796-B011BD6ABF4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 rot="20758839">
                <a:off x="6092086" y="2109445"/>
                <a:ext cx="526771" cy="413894"/>
              </p:xfrm>
              <a:graphic>
                <a:graphicData uri="http://schemas.microsoft.com/office/drawing/2017/model3d">
                  <am3d:model3d r:embed="rId7">
                    <am3d:spPr>
                      <a:xfrm rot="20758839">
                        <a:off x="0" y="0"/>
                        <a:ext cx="526771" cy="413894"/>
                      </a:xfrm>
                      <a:prstGeom prst="rect">
                        <a:avLst/>
                      </a:prstGeom>
                    </am3d:spPr>
                    <am3d:camera>
                      <am3d:pos x="0" y="0" z="637718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74022" d="1000000"/>
                      <am3d:preTrans dx="0" dy="-5522222" dz="-5463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943261" ay="2531167" az="7539192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37783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8" name="3D 模型 47" descr="Airplane">
                  <a:extLst>
                    <a:ext uri="{FF2B5EF4-FFF2-40B4-BE49-F238E27FC236}">
                      <a16:creationId xmlns:a16="http://schemas.microsoft.com/office/drawing/2014/main" id="{477D551D-9FC5-9BB1-5796-B011BD6ABF4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20758839">
                  <a:off x="6334387" y="1635822"/>
                  <a:ext cx="323305" cy="359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9" name="3D 模型 48" descr="Horizon Baja Fog Lights">
                  <a:extLst>
                    <a:ext uri="{FF2B5EF4-FFF2-40B4-BE49-F238E27FC236}">
                      <a16:creationId xmlns:a16="http://schemas.microsoft.com/office/drawing/2014/main" id="{F5175106-4336-7762-3E36-2F0108AD2C2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966964"/>
                    </p:ext>
                  </p:extLst>
                </p:nvPr>
              </p:nvGraphicFramePr>
              <p:xfrm rot="570214">
                <a:off x="5703295" y="2471899"/>
                <a:ext cx="431704" cy="257722"/>
              </p:xfrm>
              <a:graphic>
                <a:graphicData uri="http://schemas.microsoft.com/office/drawing/2017/model3d">
                  <am3d:model3d r:embed="rId10">
                    <am3d:spPr>
                      <a:xfrm rot="570214">
                        <a:off x="0" y="0"/>
                        <a:ext cx="431704" cy="257722"/>
                      </a:xfrm>
                      <a:prstGeom prst="rect">
                        <a:avLst/>
                      </a:prstGeom>
                    </am3d:spPr>
                    <am3d:camera>
                      <am3d:pos x="0" y="0" z="4867776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3039650" d="1000000"/>
                      <am3d:preTrans dx="0" dy="-16785914" dz="-73673028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56070" ay="-2874417" az="-2058504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30625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9" name="3D 模型 48" descr="Horizon Baja Fog Lights">
                  <a:extLst>
                    <a:ext uri="{FF2B5EF4-FFF2-40B4-BE49-F238E27FC236}">
                      <a16:creationId xmlns:a16="http://schemas.microsoft.com/office/drawing/2014/main" id="{F5175106-4336-7762-3E36-2F0108AD2C2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570214">
                  <a:off x="6095767" y="1950469"/>
                  <a:ext cx="264958" cy="22372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B7A890E9-66CF-167D-2931-D8E05890495D}"/>
              </a:ext>
            </a:extLst>
          </p:cNvPr>
          <p:cNvSpPr txBox="1"/>
          <p:nvPr/>
        </p:nvSpPr>
        <p:spPr>
          <a:xfrm>
            <a:off x="1733889" y="443444"/>
            <a:ext cx="6552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Tactical Slot Optimization for AN: 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Overview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26A712-567F-1B69-F075-89DF6CD64178}"/>
              </a:ext>
            </a:extLst>
          </p:cNvPr>
          <p:cNvSpPr/>
          <p:nvPr/>
        </p:nvSpPr>
        <p:spPr>
          <a:xfrm>
            <a:off x="4968240" y="1577891"/>
            <a:ext cx="6441440" cy="371546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DD1F0B-4C68-9D77-F757-EBBBA5CD3230}"/>
              </a:ext>
            </a:extLst>
          </p:cNvPr>
          <p:cNvSpPr txBox="1"/>
          <p:nvPr/>
        </p:nvSpPr>
        <p:spPr>
          <a:xfrm>
            <a:off x="4674061" y="5410472"/>
            <a:ext cx="7223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altLang="zh-CN" sz="1400" b="1" i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of Robust pre-departure scheduling for a nation-wide air traffic flow management</a:t>
            </a:r>
            <a:endParaRPr lang="zh-CN" alt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EF79FF-A38D-3392-67C6-0B22473509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40" y="1576120"/>
            <a:ext cx="2987476" cy="396583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871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3c9af26-0472-4be1-b5d5-d11be8d269b9"/>
  <p:tag name="COMMONDATA" val="eyJoZGlkIjoiYTAyMThhMWY0ZGY4MWNkODMwN2M4NTc3ZGMzMDdkODc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6,&quot;width&quot;:1487.999999999999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阿里巴巴普惠">
      <a:majorFont>
        <a:latin typeface="阿里巴巴普惠体"/>
        <a:ea typeface="阿里巴巴普惠体"/>
        <a:cs typeface=""/>
      </a:majorFont>
      <a:minorFont>
        <a:latin typeface="阿里巴巴普惠体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11012</TotalTime>
  <Words>1580</Words>
  <Application>Microsoft Office PowerPoint</Application>
  <PresentationFormat>宽屏</PresentationFormat>
  <Paragraphs>336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等线</vt:lpstr>
      <vt:lpstr>黑体</vt:lpstr>
      <vt:lpstr>思源黑体</vt:lpstr>
      <vt:lpstr>思源宋体 CN Heavy</vt:lpstr>
      <vt:lpstr>微软雅黑</vt:lpstr>
      <vt:lpstr>微软雅黑 Light</vt:lpstr>
      <vt:lpstr>Arial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主题名称</dc:title>
  <dc:creator>胡浩然</dc:creator>
  <cp:lastModifiedBy>浩然 胡</cp:lastModifiedBy>
  <cp:revision>608</cp:revision>
  <dcterms:created xsi:type="dcterms:W3CDTF">2022-08-17T14:34:00Z</dcterms:created>
  <dcterms:modified xsi:type="dcterms:W3CDTF">2025-11-03T07:53:16Z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7544D041C38443B49556A29E6D7A4C6B_12</vt:lpwstr>
  </property>
  <property fmtid="{D5CDD505-2E9C-101B-9397-08002B2CF9AE}" pid="3" name="KSOProductBuildVer">
    <vt:lpwstr>2052-11.1.0.14036</vt:lpwstr>
  </property>
</Properties>
</file>